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</p:sldIdLst>
  <p:sldSz cy="5143500" cx="9144000"/>
  <p:notesSz cx="6858000" cy="9144000"/>
  <p:embeddedFontLst>
    <p:embeddedFont>
      <p:font typeface="Roboto"/>
      <p:regular r:id="rId49"/>
      <p:bold r:id="rId50"/>
      <p:italic r:id="rId51"/>
      <p:boldItalic r:id="rId52"/>
    </p:embeddedFont>
    <p:embeddedFont>
      <p:font typeface="Roboto Mono"/>
      <p:regular r:id="rId53"/>
      <p:bold r:id="rId54"/>
      <p:italic r:id="rId55"/>
      <p:boldItalic r:id="rId56"/>
    </p:embeddedFont>
    <p:embeddedFont>
      <p:font typeface="Merriweather"/>
      <p:regular r:id="rId57"/>
      <p:bold r:id="rId58"/>
      <p:italic r:id="rId59"/>
      <p:boldItalic r:id="rId6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font" Target="fonts/Roboto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font" Target="fonts/Merriweather-boldItalic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Roboto-italic.fntdata"/><Relationship Id="rId50" Type="http://schemas.openxmlformats.org/officeDocument/2006/relationships/font" Target="fonts/Roboto-bold.fntdata"/><Relationship Id="rId53" Type="http://schemas.openxmlformats.org/officeDocument/2006/relationships/font" Target="fonts/RobotoMono-regular.fntdata"/><Relationship Id="rId52" Type="http://schemas.openxmlformats.org/officeDocument/2006/relationships/font" Target="fonts/Roboto-boldItalic.fntdata"/><Relationship Id="rId11" Type="http://schemas.openxmlformats.org/officeDocument/2006/relationships/slide" Target="slides/slide6.xml"/><Relationship Id="rId55" Type="http://schemas.openxmlformats.org/officeDocument/2006/relationships/font" Target="fonts/RobotoMono-italic.fntdata"/><Relationship Id="rId10" Type="http://schemas.openxmlformats.org/officeDocument/2006/relationships/slide" Target="slides/slide5.xml"/><Relationship Id="rId54" Type="http://schemas.openxmlformats.org/officeDocument/2006/relationships/font" Target="fonts/RobotoMono-bold.fntdata"/><Relationship Id="rId13" Type="http://schemas.openxmlformats.org/officeDocument/2006/relationships/slide" Target="slides/slide8.xml"/><Relationship Id="rId57" Type="http://schemas.openxmlformats.org/officeDocument/2006/relationships/font" Target="fonts/Merriweather-regular.fntdata"/><Relationship Id="rId12" Type="http://schemas.openxmlformats.org/officeDocument/2006/relationships/slide" Target="slides/slide7.xml"/><Relationship Id="rId56" Type="http://schemas.openxmlformats.org/officeDocument/2006/relationships/font" Target="fonts/RobotoMono-boldItalic.fntdata"/><Relationship Id="rId15" Type="http://schemas.openxmlformats.org/officeDocument/2006/relationships/slide" Target="slides/slide10.xml"/><Relationship Id="rId59" Type="http://schemas.openxmlformats.org/officeDocument/2006/relationships/font" Target="fonts/Merriweather-italic.fntdata"/><Relationship Id="rId14" Type="http://schemas.openxmlformats.org/officeDocument/2006/relationships/slide" Target="slides/slide9.xml"/><Relationship Id="rId58" Type="http://schemas.openxmlformats.org/officeDocument/2006/relationships/font" Target="fonts/Merriweather-bold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366e50acde0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366e50acde0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66e50acde0_2_2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366e50acde0_2_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366e50acde0_2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366e50acde0_2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66f7ef7fdf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366f7ef7fdf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66f7ef7fdf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366f7ef7fdf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366f7ef7fdf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366f7ef7fdf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366f7ef7fdf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366f7ef7fdf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366f7ef7fdf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366f7ef7fdf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66f7ef7fdf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366f7ef7fdf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366f7ef7fdf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366f7ef7fdf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66f7ef7fdf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366f7ef7fdf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66f7ef7fdf_1_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66f7ef7fdf_1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366f7ef7fdf_0_2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366f7ef7fdf_0_2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366f7ef7fdf_0_2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366f7ef7fdf_0_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366f7ef7fdf_0_2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366f7ef7fdf_0_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366f7ef7fdf_0_2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366f7ef7fdf_0_2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366f7ef7fdf_0_2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366f7ef7fdf_0_2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366f7ef7fdf_0_2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366f7ef7fdf_0_2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366f7ef7fdf_0_3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366f7ef7fdf_0_3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366f7ef7fdf_0_3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366f7ef7fdf_0_3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366f7ef7fdf_0_3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366f7ef7fdf_0_3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366f7ef7fdf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366f7ef7fdf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366e50acde0_2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366e50acde0_2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366f7ef7fdf_1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366f7ef7fdf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366f7ef7fdf_1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366f7ef7fdf_1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366f7ef7fdf_1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366f7ef7fdf_1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366f7ef7fdf_1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366f7ef7fdf_1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366f7ef7fdf_1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366f7ef7fdf_1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366f7ef7fdf_1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366f7ef7fdf_1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366f7ef7fdf_1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366f7ef7fdf_1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366f7ef7fdf_1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366f7ef7fdf_1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366f7ef7fdf_1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366f7ef7fdf_1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367968851ef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367968851ef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66f7ef7fdf_1_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366f7ef7fdf_1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367968851ef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367968851ef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367968851ef_0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367968851ef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367968851ef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367968851ef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366f7ef7fdf_1_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366f7ef7fdf_1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366e50acde0_2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366e50acde0_2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66e50acde0_2_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366e50acde0_2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366e50acde0_2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366e50acde0_2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366f7ef7fdf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366f7ef7fdf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25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hasCustomPrompt="1" type="title"/>
          </p:nvPr>
        </p:nvSpPr>
        <p:spPr>
          <a:xfrm>
            <a:off x="311750" y="831175"/>
            <a:ext cx="5334900" cy="12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11"/>
          <p:cNvSpPr txBox="1"/>
          <p:nvPr>
            <p:ph idx="1" type="body"/>
          </p:nvPr>
        </p:nvSpPr>
        <p:spPr>
          <a:xfrm>
            <a:off x="311700" y="2121425"/>
            <a:ext cx="5334900" cy="9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57" name="Google Shape;5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48099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6" name="Google Shape;16;p3"/>
          <p:cNvSpPr/>
          <p:nvPr/>
        </p:nvSpPr>
        <p:spPr>
          <a:xfrm>
            <a:off x="0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0"/>
            <a:ext cx="431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/>
          <p:nvPr/>
        </p:nvSpPr>
        <p:spPr>
          <a:xfrm>
            <a:off x="0" y="44125"/>
            <a:ext cx="4313625" cy="4399375"/>
          </a:xfrm>
          <a:custGeom>
            <a:rect b="b" l="l" r="r" t="t"/>
            <a:pathLst>
              <a:path extrusionOk="0" h="175975" w="172545">
                <a:moveTo>
                  <a:pt x="0" y="157"/>
                </a:moveTo>
                <a:lnTo>
                  <a:pt x="172419" y="0"/>
                </a:lnTo>
                <a:lnTo>
                  <a:pt x="172545" y="126541"/>
                </a:lnTo>
                <a:lnTo>
                  <a:pt x="0" y="175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22" name="Google Shape;22;p4"/>
          <p:cNvSpPr/>
          <p:nvPr/>
        </p:nvSpPr>
        <p:spPr>
          <a:xfrm>
            <a:off x="-125" y="0"/>
            <a:ext cx="4316900" cy="4395600"/>
          </a:xfrm>
          <a:custGeom>
            <a:rect b="b" l="l" r="r" t="t"/>
            <a:pathLst>
              <a:path extrusionOk="0" h="175824" w="172676">
                <a:moveTo>
                  <a:pt x="0" y="6"/>
                </a:moveTo>
                <a:lnTo>
                  <a:pt x="172676" y="0"/>
                </a:lnTo>
                <a:lnTo>
                  <a:pt x="172562" y="126442"/>
                </a:lnTo>
                <a:lnTo>
                  <a:pt x="0" y="17582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23" name="Google Shape;23;p4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/>
          <p:nvPr/>
        </p:nvSpPr>
        <p:spPr>
          <a:xfrm>
            <a:off x="0" y="0"/>
            <a:ext cx="3764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 txBox="1"/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7"/>
          <p:cNvSpPr txBox="1"/>
          <p:nvPr>
            <p:ph idx="1" type="body"/>
          </p:nvPr>
        </p:nvSpPr>
        <p:spPr>
          <a:xfrm>
            <a:off x="311700" y="2390650"/>
            <a:ext cx="3127500" cy="229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0" name="Google Shape;4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/>
          <p:nvPr>
            <p:ph type="title"/>
          </p:nvPr>
        </p:nvSpPr>
        <p:spPr>
          <a:xfrm>
            <a:off x="311675" y="798600"/>
            <a:ext cx="6247800" cy="35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3" name="Google Shape;4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9"/>
          <p:cNvSpPr txBox="1"/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" type="subTitle"/>
          </p:nvPr>
        </p:nvSpPr>
        <p:spPr>
          <a:xfrm>
            <a:off x="304800" y="2626725"/>
            <a:ext cx="3704400" cy="9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8" name="Google Shape;48;p9"/>
          <p:cNvSpPr txBox="1"/>
          <p:nvPr>
            <p:ph idx="2" type="body"/>
          </p:nvPr>
        </p:nvSpPr>
        <p:spPr>
          <a:xfrm>
            <a:off x="4879025" y="500925"/>
            <a:ext cx="3954000" cy="41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9" name="Google Shape;49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/>
          <p:nvPr/>
        </p:nvSpPr>
        <p:spPr>
          <a:xfrm>
            <a:off x="0" y="4369000"/>
            <a:ext cx="9144000" cy="77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10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erriweather"/>
              <a:buNone/>
              <a:defRPr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/>
        </p:txBody>
      </p:sp>
      <p:sp>
        <p:nvSpPr>
          <p:cNvPr id="53" name="Google Shape;5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aradig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7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jpg"/><Relationship Id="rId4" Type="http://schemas.openxmlformats.org/officeDocument/2006/relationships/image" Target="../media/image10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jpg"/><Relationship Id="rId4" Type="http://schemas.openxmlformats.org/officeDocument/2006/relationships/image" Target="../media/image3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2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4.png"/><Relationship Id="rId4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7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0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1.jpg"/><Relationship Id="rId4" Type="http://schemas.openxmlformats.org/officeDocument/2006/relationships/image" Target="../media/image25.jp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6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2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4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5.jpg"/><Relationship Id="rId4" Type="http://schemas.openxmlformats.org/officeDocument/2006/relationships/image" Target="../media/image37.jp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3.xml"/><Relationship Id="rId3" Type="http://schemas.openxmlformats.org/officeDocument/2006/relationships/hyperlink" Target="https://www.alamy.com/auto-racing-away-in-connaught-place-delhi-india-image230070324.html" TargetMode="External"/><Relationship Id="rId4" Type="http://schemas.openxmlformats.org/officeDocument/2006/relationships/hyperlink" Target="https://www.alamy.com/auto-racing-away-in-connaught-place-delhi-india-image230070324.html" TargetMode="External"/><Relationship Id="rId5" Type="http://schemas.openxmlformats.org/officeDocument/2006/relationships/hyperlink" Target="https://www.cvlibs.net/datasets/kitti/" TargetMode="External"/><Relationship Id="rId6" Type="http://schemas.openxmlformats.org/officeDocument/2006/relationships/hyperlink" Target="https://www.cvlibs.net/datasets/kitti/" TargetMode="External"/><Relationship Id="rId7" Type="http://schemas.openxmlformats.org/officeDocument/2006/relationships/hyperlink" Target="https://idd.insaan.iiit.ac.in/dataset/details/" TargetMode="External"/><Relationship Id="rId8" Type="http://schemas.openxmlformats.org/officeDocument/2006/relationships/hyperlink" Target="https://idd.insaan.iiit.ac.in/dataset/details/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1.jpg"/><Relationship Id="rId4" Type="http://schemas.openxmlformats.org/officeDocument/2006/relationships/image" Target="../media/image18.jpg"/><Relationship Id="rId5" Type="http://schemas.openxmlformats.org/officeDocument/2006/relationships/image" Target="../media/image4.png"/><Relationship Id="rId6" Type="http://schemas.openxmlformats.org/officeDocument/2006/relationships/image" Target="../media/image20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3" title="000037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873452" y="288951"/>
            <a:ext cx="14769150" cy="44592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5" name="Google Shape;65;p13"/>
          <p:cNvGrpSpPr/>
          <p:nvPr/>
        </p:nvGrpSpPr>
        <p:grpSpPr>
          <a:xfrm>
            <a:off x="3073150" y="-32412"/>
            <a:ext cx="7500900" cy="5208308"/>
            <a:chOff x="3119425" y="0"/>
            <a:chExt cx="7500900" cy="5143500"/>
          </a:xfrm>
        </p:grpSpPr>
        <p:sp>
          <p:nvSpPr>
            <p:cNvPr id="66" name="Google Shape;66;p13"/>
            <p:cNvSpPr/>
            <p:nvPr/>
          </p:nvSpPr>
          <p:spPr>
            <a:xfrm>
              <a:off x="3119425" y="0"/>
              <a:ext cx="7500900" cy="5143500"/>
            </a:xfrm>
            <a:prstGeom prst="parallelogram">
              <a:avLst>
                <a:gd fmla="val 25000" name="adj"/>
              </a:avLst>
            </a:prstGeom>
            <a:solidFill>
              <a:srgbClr val="0B5394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1800"/>
                </a:spcBef>
                <a:spcAft>
                  <a:spcPts val="400"/>
                </a:spcAft>
                <a:buNone/>
              </a:pPr>
              <a:r>
                <a:t/>
              </a:r>
              <a:endParaRPr sz="2400">
                <a:solidFill>
                  <a:srgbClr val="0000FF"/>
                </a:solidFill>
                <a:highlight>
                  <a:srgbClr val="666666"/>
                </a:highlight>
              </a:endParaRPr>
            </a:p>
          </p:txBody>
        </p:sp>
        <p:sp>
          <p:nvSpPr>
            <p:cNvPr id="67" name="Google Shape;67;p13"/>
            <p:cNvSpPr txBox="1"/>
            <p:nvPr/>
          </p:nvSpPr>
          <p:spPr>
            <a:xfrm>
              <a:off x="5408250" y="3244956"/>
              <a:ext cx="4107300" cy="471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900">
                  <a:solidFill>
                    <a:schemeClr val="lt1"/>
                  </a:solidFill>
                </a:rPr>
                <a:t>AVE - Scientific Seminar</a:t>
              </a:r>
              <a:endParaRPr sz="1900">
                <a:solidFill>
                  <a:schemeClr val="lt1"/>
                </a:solidFill>
              </a:endParaRPr>
            </a:p>
          </p:txBody>
        </p:sp>
        <p:sp>
          <p:nvSpPr>
            <p:cNvPr id="68" name="Google Shape;68;p13"/>
            <p:cNvSpPr txBox="1"/>
            <p:nvPr/>
          </p:nvSpPr>
          <p:spPr>
            <a:xfrm>
              <a:off x="4222575" y="1481542"/>
              <a:ext cx="4967700" cy="1763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600">
                  <a:solidFill>
                    <a:schemeClr val="lt1"/>
                  </a:solidFill>
                </a:rPr>
                <a:t>Evaluating Publicly Available Datasets for Object Detection in</a:t>
              </a:r>
              <a:endParaRPr sz="2600">
                <a:solidFill>
                  <a:schemeClr val="lt1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2600">
                  <a:solidFill>
                    <a:schemeClr val="lt1"/>
                  </a:solidFill>
                </a:rPr>
                <a:t>ADAS with Cross-Country Comparison</a:t>
              </a:r>
              <a:endParaRPr sz="2600">
                <a:solidFill>
                  <a:schemeClr val="lt1"/>
                </a:solidFill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2"/>
          <p:cNvSpPr txBox="1"/>
          <p:nvPr/>
        </p:nvSpPr>
        <p:spPr>
          <a:xfrm>
            <a:off x="70850" y="501725"/>
            <a:ext cx="9006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</a:endParaRPr>
          </a:p>
        </p:txBody>
      </p:sp>
      <p:sp>
        <p:nvSpPr>
          <p:cNvPr id="145" name="Google Shape;145;p22"/>
          <p:cNvSpPr txBox="1"/>
          <p:nvPr/>
        </p:nvSpPr>
        <p:spPr>
          <a:xfrm>
            <a:off x="-150" y="4836050"/>
            <a:ext cx="9144000" cy="3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Pg 9   Scientific Seminar</a:t>
            </a:r>
            <a:endParaRPr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46" name="Google Shape;146;p22"/>
          <p:cNvSpPr txBox="1"/>
          <p:nvPr/>
        </p:nvSpPr>
        <p:spPr>
          <a:xfrm>
            <a:off x="2300" y="4625"/>
            <a:ext cx="9144000" cy="4971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/>
              <a:t>2. </a:t>
            </a:r>
            <a:r>
              <a:rPr lang="en-GB" sz="2200"/>
              <a:t>Literature Review : YOLO – Object Detection</a:t>
            </a:r>
            <a:endParaRPr sz="2200"/>
          </a:p>
        </p:txBody>
      </p:sp>
      <p:sp>
        <p:nvSpPr>
          <p:cNvPr id="147" name="Google Shape;147;p22"/>
          <p:cNvSpPr txBox="1"/>
          <p:nvPr/>
        </p:nvSpPr>
        <p:spPr>
          <a:xfrm>
            <a:off x="0" y="651900"/>
            <a:ext cx="9144000" cy="26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b="1" lang="en-GB" sz="1800">
                <a:solidFill>
                  <a:schemeClr val="lt1"/>
                </a:solidFill>
              </a:rPr>
              <a:t>YOLO</a:t>
            </a:r>
            <a:r>
              <a:rPr lang="en-GB" sz="1800">
                <a:solidFill>
                  <a:schemeClr val="lt1"/>
                </a:solidFill>
              </a:rPr>
              <a:t> = "You Only Look Once"</a:t>
            </a:r>
            <a:endParaRPr sz="1800"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-GB" sz="1800">
                <a:solidFill>
                  <a:schemeClr val="lt1"/>
                </a:solidFill>
              </a:rPr>
              <a:t>Treats object detection as a </a:t>
            </a:r>
            <a:r>
              <a:rPr b="1" lang="en-GB" sz="1800">
                <a:solidFill>
                  <a:schemeClr val="lt1"/>
                </a:solidFill>
              </a:rPr>
              <a:t>single, unified problem</a:t>
            </a:r>
            <a:endParaRPr b="1" sz="1800"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b="1" lang="en-GB" sz="1800">
                <a:solidFill>
                  <a:schemeClr val="lt1"/>
                </a:solidFill>
              </a:rPr>
              <a:t>CNN</a:t>
            </a:r>
            <a:r>
              <a:rPr lang="en-GB" sz="1800">
                <a:solidFill>
                  <a:schemeClr val="lt1"/>
                </a:solidFill>
              </a:rPr>
              <a:t>: Simultaneously detects and classifies all objects</a:t>
            </a:r>
            <a:endParaRPr sz="1800"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-GB" sz="1800">
                <a:solidFill>
                  <a:schemeClr val="lt1"/>
                </a:solidFill>
              </a:rPr>
              <a:t>Extremely </a:t>
            </a:r>
            <a:r>
              <a:rPr b="1" lang="en-GB" sz="1800">
                <a:solidFill>
                  <a:schemeClr val="lt1"/>
                </a:solidFill>
              </a:rPr>
              <a:t>fast</a:t>
            </a:r>
            <a:r>
              <a:rPr lang="en-GB" sz="1800">
                <a:solidFill>
                  <a:schemeClr val="lt1"/>
                </a:solidFill>
              </a:rPr>
              <a:t> – ideal for real-time systems like </a:t>
            </a:r>
            <a:r>
              <a:rPr b="1" lang="en-GB" sz="1800">
                <a:solidFill>
                  <a:schemeClr val="lt1"/>
                </a:solidFill>
              </a:rPr>
              <a:t>ADAS</a:t>
            </a:r>
            <a:endParaRPr b="1" sz="1800"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-GB" sz="1800">
                <a:solidFill>
                  <a:schemeClr val="lt1"/>
                </a:solidFill>
              </a:rPr>
              <a:t>CNN converts RGB image into hierarchical features</a:t>
            </a:r>
            <a:endParaRPr sz="1800">
              <a:solidFill>
                <a:schemeClr val="lt1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</a:pPr>
            <a:r>
              <a:rPr lang="en-GB" sz="1800">
                <a:solidFill>
                  <a:schemeClr val="lt1"/>
                </a:solidFill>
              </a:rPr>
              <a:t>Early layers detect simple patterns (edges, colors)</a:t>
            </a:r>
            <a:endParaRPr sz="1800">
              <a:solidFill>
                <a:schemeClr val="lt1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</a:pPr>
            <a:r>
              <a:rPr lang="en-GB" sz="1800">
                <a:solidFill>
                  <a:schemeClr val="lt1"/>
                </a:solidFill>
              </a:rPr>
              <a:t>Deeper layers detect complex shapes (wheels, pedestrians)</a:t>
            </a:r>
            <a:br>
              <a:rPr lang="en-GB" sz="1800">
                <a:solidFill>
                  <a:schemeClr val="lt1"/>
                </a:solidFill>
              </a:rPr>
            </a:br>
            <a:endParaRPr sz="1800">
              <a:solidFill>
                <a:schemeClr val="lt1"/>
              </a:solidFill>
            </a:endParaRPr>
          </a:p>
        </p:txBody>
      </p:sp>
      <p:pic>
        <p:nvPicPr>
          <p:cNvPr id="148" name="Google Shape;148;p22" title="Screenshot 2025-06-02 193138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90575" y="3027550"/>
            <a:ext cx="3838224" cy="1965699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2"/>
          <p:cNvSpPr txBox="1"/>
          <p:nvPr/>
        </p:nvSpPr>
        <p:spPr>
          <a:xfrm>
            <a:off x="6428800" y="3027550"/>
            <a:ext cx="2531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/>
              <a:t>Figure 7. </a:t>
            </a:r>
            <a:r>
              <a:rPr b="1" lang="en-GB" sz="1100"/>
              <a:t>Convolutional</a:t>
            </a:r>
            <a:r>
              <a:rPr b="1" lang="en-GB" sz="1100"/>
              <a:t> neural networks .</a:t>
            </a:r>
            <a:r>
              <a:rPr lang="en-GB" sz="1100"/>
              <a:t> (Deepbean., 2023).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3"/>
          <p:cNvSpPr txBox="1"/>
          <p:nvPr/>
        </p:nvSpPr>
        <p:spPr>
          <a:xfrm>
            <a:off x="70850" y="501725"/>
            <a:ext cx="9006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</a:endParaRPr>
          </a:p>
        </p:txBody>
      </p:sp>
      <p:sp>
        <p:nvSpPr>
          <p:cNvPr id="155" name="Google Shape;155;p23"/>
          <p:cNvSpPr txBox="1"/>
          <p:nvPr/>
        </p:nvSpPr>
        <p:spPr>
          <a:xfrm>
            <a:off x="-150" y="4836050"/>
            <a:ext cx="9144000" cy="3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Pg 10   Scientific Seminar</a:t>
            </a:r>
            <a:endParaRPr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6" name="Google Shape;156;p23"/>
          <p:cNvSpPr txBox="1"/>
          <p:nvPr/>
        </p:nvSpPr>
        <p:spPr>
          <a:xfrm>
            <a:off x="2300" y="4625"/>
            <a:ext cx="9144000" cy="4971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/>
              <a:t>2. Literature Review : YOLO – Object Detection</a:t>
            </a:r>
            <a:endParaRPr sz="2200"/>
          </a:p>
        </p:txBody>
      </p:sp>
      <p:sp>
        <p:nvSpPr>
          <p:cNvPr id="157" name="Google Shape;157;p23"/>
          <p:cNvSpPr txBox="1"/>
          <p:nvPr/>
        </p:nvSpPr>
        <p:spPr>
          <a:xfrm>
            <a:off x="127125" y="797525"/>
            <a:ext cx="9144000" cy="35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</a:rPr>
              <a:t>CNN output divided into </a:t>
            </a:r>
            <a:r>
              <a:rPr b="1" lang="en-GB" sz="1800">
                <a:solidFill>
                  <a:schemeClr val="lt1"/>
                </a:solidFill>
              </a:rPr>
              <a:t>grid cells</a:t>
            </a:r>
            <a:endParaRPr b="1" sz="1800"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-GB" sz="1800">
                <a:solidFill>
                  <a:schemeClr val="lt1"/>
                </a:solidFill>
              </a:rPr>
              <a:t>Each cell predicts bounding boxes + class probabilities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lt1"/>
                </a:solidFill>
              </a:rPr>
              <a:t>Softmax function</a:t>
            </a:r>
            <a:r>
              <a:rPr lang="en-GB" sz="1800">
                <a:solidFill>
                  <a:schemeClr val="lt1"/>
                </a:solidFill>
              </a:rPr>
              <a:t> used to convert raw scores into probabilities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lt1"/>
                </a:solidFill>
              </a:rPr>
              <a:t>Training uses two losses</a:t>
            </a:r>
            <a:r>
              <a:rPr lang="en-GB" sz="1800">
                <a:solidFill>
                  <a:schemeClr val="lt1"/>
                </a:solidFill>
              </a:rPr>
              <a:t>:</a:t>
            </a:r>
            <a:endParaRPr sz="1800"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b="1" lang="en-GB" sz="1800">
                <a:solidFill>
                  <a:schemeClr val="lt1"/>
                </a:solidFill>
              </a:rPr>
              <a:t>Cross-Entropy Loss</a:t>
            </a:r>
            <a:r>
              <a:rPr lang="en-GB" sz="1800">
                <a:solidFill>
                  <a:schemeClr val="lt1"/>
                </a:solidFill>
              </a:rPr>
              <a:t>: Encourages correct classification</a:t>
            </a:r>
            <a:endParaRPr sz="1800"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b="1" lang="en-GB" sz="1800">
                <a:solidFill>
                  <a:schemeClr val="lt1"/>
                </a:solidFill>
              </a:rPr>
              <a:t>Localization Loss (e.g., IoU)</a:t>
            </a:r>
            <a:r>
              <a:rPr lang="en-GB" sz="1800">
                <a:solidFill>
                  <a:schemeClr val="lt1"/>
                </a:solidFill>
              </a:rPr>
              <a:t>: Improves bounding box accuracy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lt1"/>
                </a:solidFill>
              </a:rPr>
              <a:t>T</a:t>
            </a:r>
            <a:r>
              <a:rPr b="1" lang="en-GB" sz="1800">
                <a:solidFill>
                  <a:schemeClr val="lt1"/>
                </a:solidFill>
              </a:rPr>
              <a:t>raining</a:t>
            </a:r>
            <a:r>
              <a:rPr lang="en-GB" sz="1800">
                <a:solidFill>
                  <a:schemeClr val="lt1"/>
                </a:solidFill>
              </a:rPr>
              <a:t> enables joint learning of classification + localization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lt1"/>
                </a:solidFill>
              </a:rPr>
              <a:t>Balance of speed &amp; accuracy</a:t>
            </a:r>
            <a:r>
              <a:rPr lang="en-GB" sz="1800">
                <a:solidFill>
                  <a:schemeClr val="lt1"/>
                </a:solidFill>
              </a:rPr>
              <a:t> is ideal for </a:t>
            </a:r>
            <a:r>
              <a:rPr b="1" lang="en-GB" sz="1800">
                <a:solidFill>
                  <a:schemeClr val="lt1"/>
                </a:solidFill>
              </a:rPr>
              <a:t>multiclass detection and </a:t>
            </a:r>
            <a:r>
              <a:rPr b="1" lang="en-GB" sz="1800">
                <a:solidFill>
                  <a:schemeClr val="lt1"/>
                </a:solidFill>
              </a:rPr>
              <a:t>classification</a:t>
            </a:r>
            <a:r>
              <a:rPr b="1" lang="en-GB" sz="1800">
                <a:solidFill>
                  <a:schemeClr val="lt1"/>
                </a:solidFill>
              </a:rPr>
              <a:t>  in ADAS</a:t>
            </a:r>
            <a:endParaRPr b="1"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4"/>
          <p:cNvSpPr txBox="1"/>
          <p:nvPr/>
        </p:nvSpPr>
        <p:spPr>
          <a:xfrm>
            <a:off x="56700" y="4824475"/>
            <a:ext cx="90873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Pg 11  Scientific Seminar</a:t>
            </a:r>
            <a:endParaRPr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63" name="Google Shape;163;p24" title="2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2825" y="2675775"/>
            <a:ext cx="8518575" cy="2252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4" title="1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2825" y="121475"/>
            <a:ext cx="8518575" cy="2252724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4"/>
          <p:cNvSpPr txBox="1"/>
          <p:nvPr/>
        </p:nvSpPr>
        <p:spPr>
          <a:xfrm>
            <a:off x="302825" y="2321775"/>
            <a:ext cx="8316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/>
              <a:t>Figure 8 . A object detection dataset image.</a:t>
            </a:r>
            <a:r>
              <a:rPr lang="en-GB" sz="1100"/>
              <a:t> (Geiger et al., 2011).with grids</a:t>
            </a:r>
            <a:endParaRPr/>
          </a:p>
        </p:txBody>
      </p:sp>
      <p:sp>
        <p:nvSpPr>
          <p:cNvPr id="166" name="Google Shape;166;p24"/>
          <p:cNvSpPr txBox="1"/>
          <p:nvPr/>
        </p:nvSpPr>
        <p:spPr>
          <a:xfrm>
            <a:off x="-78600" y="4839925"/>
            <a:ext cx="8841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/>
              <a:t>Figure 9 . A object detection dataset image.</a:t>
            </a:r>
            <a:r>
              <a:rPr lang="en-GB" sz="1100"/>
              <a:t> (Geiger et al., 2011).with objectness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5"/>
          <p:cNvSpPr txBox="1"/>
          <p:nvPr/>
        </p:nvSpPr>
        <p:spPr>
          <a:xfrm>
            <a:off x="56700" y="4824475"/>
            <a:ext cx="90873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Pg 12  Scientific Seminar</a:t>
            </a:r>
            <a:endParaRPr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2" name="Google Shape;172;p25" title="3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4288" y="131775"/>
            <a:ext cx="8495425" cy="225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5" title="4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9075" y="2661900"/>
            <a:ext cx="8495425" cy="2255050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5"/>
          <p:cNvSpPr txBox="1"/>
          <p:nvPr/>
        </p:nvSpPr>
        <p:spPr>
          <a:xfrm>
            <a:off x="0" y="2334800"/>
            <a:ext cx="9087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/>
              <a:t>Figure 10 . A object detection dataset image.</a:t>
            </a:r>
            <a:r>
              <a:rPr lang="en-GB" sz="1100"/>
              <a:t> (Geiger et al., 2011).grids and objectness classification </a:t>
            </a:r>
            <a:endParaRPr/>
          </a:p>
        </p:txBody>
      </p:sp>
      <p:sp>
        <p:nvSpPr>
          <p:cNvPr id="175" name="Google Shape;175;p25"/>
          <p:cNvSpPr txBox="1"/>
          <p:nvPr/>
        </p:nvSpPr>
        <p:spPr>
          <a:xfrm>
            <a:off x="324300" y="4839925"/>
            <a:ext cx="7364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/>
              <a:t>Figure 11 . A object detection dataset image.</a:t>
            </a:r>
            <a:r>
              <a:rPr lang="en-GB" sz="1100"/>
              <a:t> (Geiger et al., 2011).with bounding box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6"/>
          <p:cNvSpPr txBox="1"/>
          <p:nvPr/>
        </p:nvSpPr>
        <p:spPr>
          <a:xfrm>
            <a:off x="56700" y="4824475"/>
            <a:ext cx="90873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Pg 13  Scientific Seminar</a:t>
            </a:r>
            <a:endParaRPr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81" name="Google Shape;181;p26" title="5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9075" y="152400"/>
            <a:ext cx="8460752" cy="2880525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6"/>
          <p:cNvSpPr txBox="1"/>
          <p:nvPr/>
        </p:nvSpPr>
        <p:spPr>
          <a:xfrm>
            <a:off x="349075" y="3143900"/>
            <a:ext cx="6923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/>
              <a:t>Figure 12 . A object detection dataset image.</a:t>
            </a:r>
            <a:r>
              <a:rPr lang="en-GB" sz="1100"/>
              <a:t> (Geiger et al., 2011).with grids and </a:t>
            </a:r>
            <a:r>
              <a:rPr lang="en-GB" sz="1100"/>
              <a:t>vector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7"/>
          <p:cNvSpPr txBox="1"/>
          <p:nvPr/>
        </p:nvSpPr>
        <p:spPr>
          <a:xfrm>
            <a:off x="56700" y="4824475"/>
            <a:ext cx="90873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Pg 14   Scientific Seminar</a:t>
            </a:r>
            <a:endParaRPr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88" name="Google Shape;188;p27" title="6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975" y="317775"/>
            <a:ext cx="8460752" cy="2738275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27"/>
          <p:cNvSpPr txBox="1"/>
          <p:nvPr/>
        </p:nvSpPr>
        <p:spPr>
          <a:xfrm>
            <a:off x="369975" y="3167000"/>
            <a:ext cx="8151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/>
              <a:t>Figure 13 . A object detection dataset image.</a:t>
            </a:r>
            <a:r>
              <a:rPr lang="en-GB" sz="1100"/>
              <a:t> (Geiger et al., 2011).with bounding box class prediction vector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8"/>
          <p:cNvSpPr txBox="1"/>
          <p:nvPr/>
        </p:nvSpPr>
        <p:spPr>
          <a:xfrm>
            <a:off x="56700" y="4824475"/>
            <a:ext cx="90873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Pg 15   Scientific Seminar</a:t>
            </a:r>
            <a:endParaRPr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95" name="Google Shape;195;p28" title="7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750" y="273648"/>
            <a:ext cx="8437649" cy="2547501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8"/>
          <p:cNvSpPr txBox="1"/>
          <p:nvPr/>
        </p:nvSpPr>
        <p:spPr>
          <a:xfrm>
            <a:off x="383750" y="2947400"/>
            <a:ext cx="8437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/>
              <a:t>Figure 14 . A object detection dataset image.</a:t>
            </a:r>
            <a:r>
              <a:rPr lang="en-GB" sz="1100"/>
              <a:t> (Geiger et al., 2011).with IOU metric.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9"/>
          <p:cNvSpPr txBox="1"/>
          <p:nvPr/>
        </p:nvSpPr>
        <p:spPr>
          <a:xfrm>
            <a:off x="56700" y="4824475"/>
            <a:ext cx="90873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Pg 16   Scientific Seminar</a:t>
            </a:r>
            <a:endParaRPr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02" name="Google Shape;202;p29" title="8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9075" y="279550"/>
            <a:ext cx="8333624" cy="2668749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29"/>
          <p:cNvSpPr txBox="1"/>
          <p:nvPr/>
        </p:nvSpPr>
        <p:spPr>
          <a:xfrm>
            <a:off x="152400" y="3074550"/>
            <a:ext cx="8839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/>
              <a:t>Figure 15 . A object detection dataset image.</a:t>
            </a:r>
            <a:r>
              <a:rPr lang="en-GB" sz="1100"/>
              <a:t> (Geiger et al., 2011).with bounding box vectors.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0"/>
          <p:cNvSpPr txBox="1"/>
          <p:nvPr/>
        </p:nvSpPr>
        <p:spPr>
          <a:xfrm>
            <a:off x="56700" y="4824475"/>
            <a:ext cx="90873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Pg 17   Scientific Seminar</a:t>
            </a:r>
            <a:endParaRPr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09" name="Google Shape;209;p30" title="9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5300" y="409150"/>
            <a:ext cx="8356752" cy="2727800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30"/>
          <p:cNvSpPr txBox="1"/>
          <p:nvPr/>
        </p:nvSpPr>
        <p:spPr>
          <a:xfrm>
            <a:off x="395275" y="3213225"/>
            <a:ext cx="8356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/>
              <a:t>Figure 16 . A object detection dataset image.</a:t>
            </a:r>
            <a:r>
              <a:rPr lang="en-GB" sz="1100"/>
              <a:t> (Geiger et al., 2011).with objectness and class prediction.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1"/>
          <p:cNvSpPr txBox="1"/>
          <p:nvPr/>
        </p:nvSpPr>
        <p:spPr>
          <a:xfrm>
            <a:off x="70850" y="501725"/>
            <a:ext cx="9006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</a:endParaRPr>
          </a:p>
        </p:txBody>
      </p:sp>
      <p:sp>
        <p:nvSpPr>
          <p:cNvPr id="216" name="Google Shape;216;p31"/>
          <p:cNvSpPr txBox="1"/>
          <p:nvPr/>
        </p:nvSpPr>
        <p:spPr>
          <a:xfrm>
            <a:off x="-150" y="4836050"/>
            <a:ext cx="9144000" cy="3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Pg 18   Scientific Seminar</a:t>
            </a:r>
            <a:endParaRPr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7" name="Google Shape;217;p31"/>
          <p:cNvSpPr txBox="1"/>
          <p:nvPr/>
        </p:nvSpPr>
        <p:spPr>
          <a:xfrm>
            <a:off x="2300" y="4625"/>
            <a:ext cx="9144000" cy="4971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/>
              <a:t>2. </a:t>
            </a:r>
            <a:r>
              <a:rPr lang="en-GB" sz="2200"/>
              <a:t>Literature</a:t>
            </a:r>
            <a:r>
              <a:rPr lang="en-GB" sz="2200"/>
              <a:t> review : Evaluation Metrics</a:t>
            </a:r>
            <a:endParaRPr sz="2200"/>
          </a:p>
        </p:txBody>
      </p:sp>
      <p:sp>
        <p:nvSpPr>
          <p:cNvPr id="218" name="Google Shape;218;p31"/>
          <p:cNvSpPr txBox="1"/>
          <p:nvPr/>
        </p:nvSpPr>
        <p:spPr>
          <a:xfrm>
            <a:off x="346750" y="855325"/>
            <a:ext cx="8648100" cy="40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lt1"/>
                </a:solidFill>
              </a:rPr>
              <a:t>Precision</a:t>
            </a:r>
            <a:r>
              <a:rPr lang="en-GB" sz="1800">
                <a:solidFill>
                  <a:schemeClr val="lt1"/>
                </a:solidFill>
              </a:rPr>
              <a:t>: How many predicted objects are </a:t>
            </a:r>
            <a:r>
              <a:rPr lang="en-GB" sz="1800">
                <a:solidFill>
                  <a:schemeClr val="lt1"/>
                </a:solidFill>
              </a:rPr>
              <a:t>correct</a:t>
            </a:r>
            <a:br>
              <a:rPr lang="en-GB" sz="1800">
                <a:solidFill>
                  <a:schemeClr val="lt1"/>
                </a:solidFill>
              </a:rPr>
            </a:br>
            <a:r>
              <a:rPr lang="en-GB" sz="1800">
                <a:solidFill>
                  <a:schemeClr val="lt1"/>
                </a:solidFill>
              </a:rPr>
              <a:t> 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lt1"/>
                </a:solidFill>
              </a:rPr>
              <a:t>Recall</a:t>
            </a:r>
            <a:r>
              <a:rPr lang="en-GB" sz="1800">
                <a:solidFill>
                  <a:schemeClr val="lt1"/>
                </a:solidFill>
              </a:rPr>
              <a:t>: How many actual objects are correctly predicted</a:t>
            </a:r>
            <a:br>
              <a:rPr lang="en-GB" sz="1800">
                <a:solidFill>
                  <a:schemeClr val="lt1"/>
                </a:solidFill>
              </a:rPr>
            </a:br>
            <a:r>
              <a:rPr lang="en-GB" sz="1800">
                <a:solidFill>
                  <a:schemeClr val="lt1"/>
                </a:solidFill>
              </a:rPr>
              <a:t> 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lt1"/>
                </a:solidFill>
              </a:rPr>
              <a:t>AP (Average Precision)</a:t>
            </a:r>
            <a:r>
              <a:rPr lang="en-GB" sz="1800">
                <a:solidFill>
                  <a:schemeClr val="lt1"/>
                </a:solidFill>
              </a:rPr>
              <a:t>: Area under Precision–Recall curve (per class)</a:t>
            </a:r>
            <a:br>
              <a:rPr lang="en-GB" sz="1800">
                <a:solidFill>
                  <a:schemeClr val="lt1"/>
                </a:solidFill>
              </a:rPr>
            </a:b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lt1"/>
                </a:solidFill>
              </a:rPr>
              <a:t>mAP@0.5</a:t>
            </a:r>
            <a:r>
              <a:rPr lang="en-GB" sz="1800">
                <a:solidFill>
                  <a:schemeClr val="lt1"/>
                </a:solidFill>
              </a:rPr>
              <a:t>: Mean AP at IoU = 0.5 (standard metric)</a:t>
            </a:r>
            <a:br>
              <a:rPr lang="en-GB" sz="1800">
                <a:solidFill>
                  <a:schemeClr val="lt1"/>
                </a:solidFill>
              </a:rPr>
            </a:b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lt1"/>
                </a:solidFill>
              </a:rPr>
              <a:t>mAP@0.5:0.95</a:t>
            </a:r>
            <a:r>
              <a:rPr lang="en-GB" sz="1800">
                <a:solidFill>
                  <a:schemeClr val="lt1"/>
                </a:solidFill>
              </a:rPr>
              <a:t>: Mean AP across multiple IoU thresholds (strict evaluation)</a:t>
            </a:r>
            <a:endParaRPr sz="1800">
              <a:solidFill>
                <a:schemeClr val="lt1"/>
              </a:solidFill>
            </a:endParaRPr>
          </a:p>
        </p:txBody>
      </p:sp>
      <p:pic>
        <p:nvPicPr>
          <p:cNvPr id="219" name="Google Shape;21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4625" y="1230960"/>
            <a:ext cx="2183750" cy="83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Google Shape;220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94625" y="2469469"/>
            <a:ext cx="2183750" cy="8605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4" title="00000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1750"/>
            <a:ext cx="8839202" cy="2668841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4"/>
          <p:cNvSpPr txBox="1"/>
          <p:nvPr/>
        </p:nvSpPr>
        <p:spPr>
          <a:xfrm>
            <a:off x="0" y="570975"/>
            <a:ext cx="9144000" cy="6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Overview of the seminar : Object Detection </a:t>
            </a:r>
            <a:endParaRPr sz="25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5" name="Google Shape;75;p14"/>
          <p:cNvSpPr txBox="1"/>
          <p:nvPr/>
        </p:nvSpPr>
        <p:spPr>
          <a:xfrm>
            <a:off x="302825" y="4755125"/>
            <a:ext cx="8137200" cy="28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/>
              <a:t>Figure 1. A object detection dataset image.</a:t>
            </a:r>
            <a:r>
              <a:rPr lang="en-GB" sz="1100"/>
              <a:t> (Geiger et al., 2011)</a:t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6" name="Google Shape;76;p14"/>
          <p:cNvSpPr txBox="1"/>
          <p:nvPr/>
        </p:nvSpPr>
        <p:spPr>
          <a:xfrm>
            <a:off x="-150" y="4836050"/>
            <a:ext cx="9144000" cy="3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Pg 1  Scientific Seminar</a:t>
            </a:r>
            <a:endParaRPr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2"/>
          <p:cNvSpPr txBox="1"/>
          <p:nvPr/>
        </p:nvSpPr>
        <p:spPr>
          <a:xfrm>
            <a:off x="70850" y="501725"/>
            <a:ext cx="9006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</a:endParaRPr>
          </a:p>
        </p:txBody>
      </p:sp>
      <p:sp>
        <p:nvSpPr>
          <p:cNvPr id="226" name="Google Shape;226;p32"/>
          <p:cNvSpPr txBox="1"/>
          <p:nvPr/>
        </p:nvSpPr>
        <p:spPr>
          <a:xfrm>
            <a:off x="-150" y="4836050"/>
            <a:ext cx="9144000" cy="3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Pg 19  Scientific Seminar</a:t>
            </a:r>
            <a:endParaRPr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7" name="Google Shape;227;p32"/>
          <p:cNvSpPr txBox="1"/>
          <p:nvPr/>
        </p:nvSpPr>
        <p:spPr>
          <a:xfrm>
            <a:off x="2300" y="4625"/>
            <a:ext cx="9144000" cy="4971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/>
              <a:t>2. Literature review : Evaluation Metrics</a:t>
            </a:r>
            <a:endParaRPr sz="2200"/>
          </a:p>
        </p:txBody>
      </p:sp>
      <p:sp>
        <p:nvSpPr>
          <p:cNvPr id="228" name="Google Shape;228;p32"/>
          <p:cNvSpPr txBox="1"/>
          <p:nvPr/>
        </p:nvSpPr>
        <p:spPr>
          <a:xfrm>
            <a:off x="346750" y="855325"/>
            <a:ext cx="8648100" cy="316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lt1"/>
                </a:solidFill>
              </a:rPr>
              <a:t>YOLOv8 computes 3 main losses during training:</a:t>
            </a:r>
            <a:endParaRPr b="1" sz="1800"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b="1" lang="en-GB" sz="1800">
                <a:solidFill>
                  <a:schemeClr val="lt1"/>
                </a:solidFill>
              </a:rPr>
              <a:t>Box Loss (CIoU/GIoU)</a:t>
            </a:r>
            <a:br>
              <a:rPr b="1" lang="en-GB" sz="1800">
                <a:solidFill>
                  <a:schemeClr val="lt1"/>
                </a:solidFill>
              </a:rPr>
            </a:br>
            <a:r>
              <a:rPr lang="en-GB" sz="1800">
                <a:solidFill>
                  <a:schemeClr val="lt1"/>
                </a:solidFill>
              </a:rPr>
              <a:t> → Measures bounding box overlap accuracy</a:t>
            </a:r>
            <a:br>
              <a:rPr lang="en-GB" sz="1800">
                <a:solidFill>
                  <a:schemeClr val="lt1"/>
                </a:solidFill>
              </a:rPr>
            </a:br>
            <a:endParaRPr sz="1800"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b="1" lang="en-GB" sz="1800">
                <a:solidFill>
                  <a:schemeClr val="lt1"/>
                </a:solidFill>
              </a:rPr>
              <a:t>Class Loss (Cross-Entropy)</a:t>
            </a:r>
            <a:br>
              <a:rPr b="1" lang="en-GB" sz="1800">
                <a:solidFill>
                  <a:schemeClr val="lt1"/>
                </a:solidFill>
              </a:rPr>
            </a:br>
            <a:r>
              <a:rPr lang="en-GB" sz="1800">
                <a:solidFill>
                  <a:schemeClr val="lt1"/>
                </a:solidFill>
              </a:rPr>
              <a:t> → Penalizes incorrect object classification</a:t>
            </a:r>
            <a:br>
              <a:rPr lang="en-GB" sz="1800">
                <a:solidFill>
                  <a:schemeClr val="lt1"/>
                </a:solidFill>
              </a:rPr>
            </a:br>
            <a:endParaRPr sz="1800"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b="1" lang="en-GB" sz="1800">
                <a:solidFill>
                  <a:schemeClr val="lt1"/>
                </a:solidFill>
              </a:rPr>
              <a:t>DFL Loss (Distribution Focal Loss)</a:t>
            </a:r>
            <a:br>
              <a:rPr b="1" lang="en-GB" sz="1800">
                <a:solidFill>
                  <a:schemeClr val="lt1"/>
                </a:solidFill>
              </a:rPr>
            </a:br>
            <a:r>
              <a:rPr lang="en-GB" sz="1800">
                <a:solidFill>
                  <a:schemeClr val="lt1"/>
                </a:solidFill>
              </a:rPr>
              <a:t> → Improves bounding box localization precision</a:t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3"/>
          <p:cNvSpPr txBox="1"/>
          <p:nvPr/>
        </p:nvSpPr>
        <p:spPr>
          <a:xfrm>
            <a:off x="70850" y="501725"/>
            <a:ext cx="9006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</a:endParaRPr>
          </a:p>
        </p:txBody>
      </p:sp>
      <p:sp>
        <p:nvSpPr>
          <p:cNvPr id="234" name="Google Shape;234;p33"/>
          <p:cNvSpPr txBox="1"/>
          <p:nvPr/>
        </p:nvSpPr>
        <p:spPr>
          <a:xfrm>
            <a:off x="-150" y="4836050"/>
            <a:ext cx="9144000" cy="3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Pg 20  Scientific Seminar</a:t>
            </a:r>
            <a:endParaRPr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5" name="Google Shape;235;p33"/>
          <p:cNvSpPr txBox="1"/>
          <p:nvPr/>
        </p:nvSpPr>
        <p:spPr>
          <a:xfrm>
            <a:off x="2300" y="4625"/>
            <a:ext cx="9144000" cy="4971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/>
              <a:t>2. Literature review : </a:t>
            </a:r>
            <a:r>
              <a:rPr lang="en-GB" sz="2200"/>
              <a:t>Cross-Domain Generalization</a:t>
            </a:r>
            <a:endParaRPr sz="2200"/>
          </a:p>
        </p:txBody>
      </p:sp>
      <p:sp>
        <p:nvSpPr>
          <p:cNvPr id="236" name="Google Shape;236;p33"/>
          <p:cNvSpPr txBox="1"/>
          <p:nvPr/>
        </p:nvSpPr>
        <p:spPr>
          <a:xfrm>
            <a:off x="346750" y="855325"/>
            <a:ext cx="8648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237" name="Google Shape;237;p33"/>
          <p:cNvSpPr txBox="1"/>
          <p:nvPr/>
        </p:nvSpPr>
        <p:spPr>
          <a:xfrm>
            <a:off x="0" y="743850"/>
            <a:ext cx="9144000" cy="36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lt1"/>
                </a:solidFill>
              </a:rPr>
              <a:t>Issue</a:t>
            </a:r>
            <a:r>
              <a:rPr lang="en-GB" sz="1800">
                <a:solidFill>
                  <a:schemeClr val="lt1"/>
                </a:solidFill>
              </a:rPr>
              <a:t>: Models trained on one dataset often fail on others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lt1"/>
                </a:solidFill>
              </a:rPr>
              <a:t>Cause</a:t>
            </a:r>
            <a:r>
              <a:rPr lang="en-GB" sz="1800">
                <a:solidFill>
                  <a:schemeClr val="lt1"/>
                </a:solidFill>
              </a:rPr>
              <a:t>: Visual differences across domains:</a:t>
            </a:r>
            <a:endParaRPr sz="1800"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-GB" sz="1800">
                <a:solidFill>
                  <a:schemeClr val="lt1"/>
                </a:solidFill>
              </a:rPr>
              <a:t>Lighting, object shapes, textures, camera angles, annotation style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lt1"/>
                </a:solidFill>
              </a:rPr>
              <a:t>Reason</a:t>
            </a:r>
            <a:r>
              <a:rPr lang="en-GB" sz="1800">
                <a:solidFill>
                  <a:schemeClr val="lt1"/>
                </a:solidFill>
              </a:rPr>
              <a:t>: Model learns domain-specific patterns not present in new data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lt1"/>
                </a:solidFill>
              </a:rPr>
              <a:t>KL Divergence</a:t>
            </a:r>
            <a:r>
              <a:rPr lang="en-GB" sz="1800">
                <a:solidFill>
                  <a:schemeClr val="lt1"/>
                </a:solidFill>
              </a:rPr>
              <a:t>:</a:t>
            </a:r>
            <a:endParaRPr sz="1800"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-GB" sz="1800">
                <a:solidFill>
                  <a:schemeClr val="lt1"/>
                </a:solidFill>
              </a:rPr>
              <a:t>Measures difference between feature distributions of training vs. testing datasets</a:t>
            </a:r>
            <a:br>
              <a:rPr lang="en-GB" sz="1800">
                <a:solidFill>
                  <a:schemeClr val="lt1"/>
                </a:solidFill>
              </a:rPr>
            </a:b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b="1" lang="en-GB" sz="1800">
                <a:solidFill>
                  <a:schemeClr val="lt1"/>
                </a:solidFill>
              </a:rPr>
              <a:t>High KL value → Large domain gap → Drop in detection accuracy (mAP)</a:t>
            </a:r>
            <a:endParaRPr b="1" sz="1800">
              <a:solidFill>
                <a:schemeClr val="lt1"/>
              </a:solidFill>
            </a:endParaRPr>
          </a:p>
        </p:txBody>
      </p:sp>
      <p:pic>
        <p:nvPicPr>
          <p:cNvPr id="238" name="Google Shape;23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32425" y="3099650"/>
            <a:ext cx="3024825" cy="82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4"/>
          <p:cNvSpPr txBox="1"/>
          <p:nvPr/>
        </p:nvSpPr>
        <p:spPr>
          <a:xfrm>
            <a:off x="70850" y="501725"/>
            <a:ext cx="9006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</a:endParaRPr>
          </a:p>
        </p:txBody>
      </p:sp>
      <p:sp>
        <p:nvSpPr>
          <p:cNvPr id="244" name="Google Shape;244;p34"/>
          <p:cNvSpPr txBox="1"/>
          <p:nvPr/>
        </p:nvSpPr>
        <p:spPr>
          <a:xfrm>
            <a:off x="-150" y="4836050"/>
            <a:ext cx="9144000" cy="3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Pg 21   Scientific Seminar</a:t>
            </a:r>
            <a:endParaRPr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5" name="Google Shape;245;p34"/>
          <p:cNvSpPr txBox="1"/>
          <p:nvPr/>
        </p:nvSpPr>
        <p:spPr>
          <a:xfrm>
            <a:off x="2300" y="4625"/>
            <a:ext cx="9144000" cy="4971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/>
              <a:t>3. Tools and Technologies</a:t>
            </a:r>
            <a:endParaRPr sz="2200"/>
          </a:p>
        </p:txBody>
      </p:sp>
      <p:sp>
        <p:nvSpPr>
          <p:cNvPr id="246" name="Google Shape;246;p34"/>
          <p:cNvSpPr txBox="1"/>
          <p:nvPr/>
        </p:nvSpPr>
        <p:spPr>
          <a:xfrm>
            <a:off x="0" y="658825"/>
            <a:ext cx="9144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</a:endParaRPr>
          </a:p>
        </p:txBody>
      </p:sp>
      <p:sp>
        <p:nvSpPr>
          <p:cNvPr id="247" name="Google Shape;247;p34"/>
          <p:cNvSpPr txBox="1"/>
          <p:nvPr/>
        </p:nvSpPr>
        <p:spPr>
          <a:xfrm>
            <a:off x="0" y="501725"/>
            <a:ext cx="7989300" cy="437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lt1"/>
                </a:solidFill>
              </a:rPr>
              <a:t>Programming Language</a:t>
            </a:r>
            <a:r>
              <a:rPr lang="en-GB" sz="1800">
                <a:solidFill>
                  <a:schemeClr val="lt1"/>
                </a:solidFill>
              </a:rPr>
              <a:t>: Python 3.13</a:t>
            </a:r>
            <a:endParaRPr sz="1800"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b="1" lang="en-GB" sz="1800">
                <a:solidFill>
                  <a:schemeClr val="lt1"/>
                </a:solidFill>
              </a:rPr>
              <a:t>Pandas</a:t>
            </a:r>
            <a:r>
              <a:rPr lang="en-GB" sz="1800">
                <a:solidFill>
                  <a:schemeClr val="lt1"/>
                </a:solidFill>
              </a:rPr>
              <a:t>: Label handling (KITTI labels)</a:t>
            </a:r>
            <a:endParaRPr sz="1800"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b="1" lang="en-GB" sz="1800">
                <a:solidFill>
                  <a:schemeClr val="lt1"/>
                </a:solidFill>
              </a:rPr>
              <a:t>NumPy</a:t>
            </a:r>
            <a:r>
              <a:rPr lang="en-GB" sz="1800">
                <a:solidFill>
                  <a:schemeClr val="lt1"/>
                </a:solidFill>
              </a:rPr>
              <a:t>: Numerical operations on image data</a:t>
            </a:r>
            <a:endParaRPr sz="1800"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b="1" lang="en-GB" sz="1800">
                <a:solidFill>
                  <a:schemeClr val="lt1"/>
                </a:solidFill>
              </a:rPr>
              <a:t>Matplotlib</a:t>
            </a:r>
            <a:r>
              <a:rPr lang="en-GB" sz="1800">
                <a:solidFill>
                  <a:schemeClr val="lt1"/>
                </a:solidFill>
              </a:rPr>
              <a:t>: Training visualizations plots</a:t>
            </a:r>
            <a:endParaRPr sz="1800"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b="1" lang="en-GB" sz="1800">
                <a:solidFill>
                  <a:schemeClr val="lt1"/>
                </a:solidFill>
              </a:rPr>
              <a:t>OpenCV</a:t>
            </a:r>
            <a:r>
              <a:rPr lang="en-GB" sz="1800">
                <a:solidFill>
                  <a:schemeClr val="lt1"/>
                </a:solidFill>
              </a:rPr>
              <a:t>: Image preprocessing (resize, normalization)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lt1"/>
                </a:solidFill>
              </a:rPr>
              <a:t>Object Detection Framework</a:t>
            </a:r>
            <a:r>
              <a:rPr lang="en-GB" sz="1800">
                <a:solidFill>
                  <a:schemeClr val="lt1"/>
                </a:solidFill>
              </a:rPr>
              <a:t>:</a:t>
            </a:r>
            <a:endParaRPr sz="1800"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b="1" lang="en-GB" sz="1800">
                <a:solidFill>
                  <a:schemeClr val="lt1"/>
                </a:solidFill>
              </a:rPr>
              <a:t>YOLOv8 (Ultralytics)</a:t>
            </a:r>
            <a:r>
              <a:rPr lang="en-GB" sz="1800">
                <a:solidFill>
                  <a:schemeClr val="lt1"/>
                </a:solidFill>
              </a:rPr>
              <a:t>: One-stage detector with CIoU loss</a:t>
            </a:r>
            <a:endParaRPr sz="1800"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-GB" sz="1800">
                <a:solidFill>
                  <a:schemeClr val="lt1"/>
                </a:solidFill>
              </a:rPr>
              <a:t>Used </a:t>
            </a:r>
            <a:r>
              <a:rPr b="1" lang="en-GB" sz="1800">
                <a:solidFill>
                  <a:schemeClr val="lt1"/>
                </a:solidFill>
              </a:rPr>
              <a:t>pre-trained COCO weights (yolov8l.pt)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lt1"/>
                </a:solidFill>
              </a:rPr>
              <a:t>Hardware &amp; Environment</a:t>
            </a:r>
            <a:r>
              <a:rPr lang="en-GB" sz="1800">
                <a:solidFill>
                  <a:schemeClr val="lt1"/>
                </a:solidFill>
              </a:rPr>
              <a:t>:</a:t>
            </a:r>
            <a:endParaRPr sz="1800"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b="1" lang="en-GB" sz="1800">
                <a:solidFill>
                  <a:schemeClr val="lt1"/>
                </a:solidFill>
              </a:rPr>
              <a:t>Ubuntu Linux</a:t>
            </a:r>
            <a:r>
              <a:rPr lang="en-GB" sz="1800">
                <a:solidFill>
                  <a:schemeClr val="lt1"/>
                </a:solidFill>
              </a:rPr>
              <a:t>, Intel i9 CPU, </a:t>
            </a:r>
            <a:r>
              <a:rPr b="1" lang="en-GB" sz="1800">
                <a:solidFill>
                  <a:schemeClr val="lt1"/>
                </a:solidFill>
              </a:rPr>
              <a:t>NVIDIA Quadro RTX 4000 (8GB VRAM)</a:t>
            </a:r>
            <a:endParaRPr b="1" sz="1800"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b="1" lang="en-GB" sz="1800">
                <a:solidFill>
                  <a:schemeClr val="lt1"/>
                </a:solidFill>
              </a:rPr>
              <a:t>64 GB RAM</a:t>
            </a:r>
            <a:r>
              <a:rPr lang="en-GB" sz="1800">
                <a:solidFill>
                  <a:schemeClr val="lt1"/>
                </a:solidFill>
              </a:rPr>
              <a:t>, </a:t>
            </a:r>
            <a:r>
              <a:rPr b="1" lang="en-GB" sz="1800">
                <a:solidFill>
                  <a:schemeClr val="lt1"/>
                </a:solidFill>
              </a:rPr>
              <a:t>Visual Studio Code</a:t>
            </a:r>
            <a:r>
              <a:rPr lang="en-GB" sz="1800">
                <a:solidFill>
                  <a:schemeClr val="lt1"/>
                </a:solidFill>
              </a:rPr>
              <a:t> as IDE</a:t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5"/>
          <p:cNvSpPr txBox="1"/>
          <p:nvPr/>
        </p:nvSpPr>
        <p:spPr>
          <a:xfrm>
            <a:off x="70850" y="501725"/>
            <a:ext cx="9006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</a:endParaRPr>
          </a:p>
        </p:txBody>
      </p:sp>
      <p:sp>
        <p:nvSpPr>
          <p:cNvPr id="253" name="Google Shape;253;p35"/>
          <p:cNvSpPr txBox="1"/>
          <p:nvPr/>
        </p:nvSpPr>
        <p:spPr>
          <a:xfrm>
            <a:off x="-150" y="4836050"/>
            <a:ext cx="9144000" cy="3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Pg 22  Scientific Seminar</a:t>
            </a:r>
            <a:endParaRPr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4" name="Google Shape;254;p35"/>
          <p:cNvSpPr txBox="1"/>
          <p:nvPr/>
        </p:nvSpPr>
        <p:spPr>
          <a:xfrm>
            <a:off x="2300" y="4625"/>
            <a:ext cx="9144000" cy="4971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/>
              <a:t>4. Methodology – Dataset Preparation for YOLO</a:t>
            </a:r>
            <a:endParaRPr sz="2200"/>
          </a:p>
        </p:txBody>
      </p:sp>
      <p:sp>
        <p:nvSpPr>
          <p:cNvPr id="255" name="Google Shape;255;p35"/>
          <p:cNvSpPr txBox="1"/>
          <p:nvPr/>
        </p:nvSpPr>
        <p:spPr>
          <a:xfrm>
            <a:off x="0" y="658825"/>
            <a:ext cx="9144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</a:endParaRPr>
          </a:p>
        </p:txBody>
      </p:sp>
      <p:sp>
        <p:nvSpPr>
          <p:cNvPr id="256" name="Google Shape;256;p35"/>
          <p:cNvSpPr txBox="1"/>
          <p:nvPr/>
        </p:nvSpPr>
        <p:spPr>
          <a:xfrm>
            <a:off x="0" y="501725"/>
            <a:ext cx="9077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257" name="Google Shape;257;p35"/>
          <p:cNvSpPr txBox="1"/>
          <p:nvPr/>
        </p:nvSpPr>
        <p:spPr>
          <a:xfrm>
            <a:off x="-150" y="612575"/>
            <a:ext cx="9077700" cy="377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lt1"/>
                </a:solidFill>
              </a:rPr>
              <a:t>Dataset Used</a:t>
            </a:r>
            <a:r>
              <a:rPr lang="en-GB" sz="1800">
                <a:solidFill>
                  <a:schemeClr val="lt1"/>
                </a:solidFill>
              </a:rPr>
              <a:t>: KITTI Object Detection</a:t>
            </a:r>
            <a:endParaRPr sz="1800"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-GB" sz="1800">
                <a:solidFill>
                  <a:schemeClr val="lt1"/>
                </a:solidFill>
              </a:rPr>
              <a:t>7,481 training images &amp; 7,519 test images (JPEG format)</a:t>
            </a:r>
            <a:endParaRPr sz="1800"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-GB" sz="1800">
                <a:solidFill>
                  <a:schemeClr val="lt1"/>
                </a:solidFill>
              </a:rPr>
              <a:t>Labels include: class, 2D bounding box, occlusion, dimensions, etc.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lt1"/>
                </a:solidFill>
              </a:rPr>
              <a:t>Label Format Conversion</a:t>
            </a:r>
            <a:r>
              <a:rPr lang="en-GB" sz="1800">
                <a:solidFill>
                  <a:schemeClr val="lt1"/>
                </a:solidFill>
              </a:rPr>
              <a:t>: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</a:rPr>
              <a:t>Converted from KITTI format to </a:t>
            </a:r>
            <a:r>
              <a:rPr b="1" lang="en-GB" sz="1800">
                <a:solidFill>
                  <a:schemeClr val="lt1"/>
                </a:solidFill>
              </a:rPr>
              <a:t>YOLO format</a:t>
            </a:r>
            <a:r>
              <a:rPr lang="en-GB" sz="1800">
                <a:solidFill>
                  <a:schemeClr val="lt1"/>
                </a:solidFill>
              </a:rPr>
              <a:t>:</a:t>
            </a:r>
            <a:br>
              <a:rPr lang="en-GB" sz="1800">
                <a:solidFill>
                  <a:schemeClr val="lt1"/>
                </a:solidFill>
              </a:rPr>
            </a:br>
            <a:r>
              <a:rPr lang="en-GB" sz="18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&lt;class_id&gt; &lt;x_center&gt; &lt;y_center&gt; &lt;width&gt; &lt;height&gt;</a:t>
            </a:r>
            <a:br>
              <a:rPr lang="en-GB" sz="1800">
                <a:solidFill>
                  <a:schemeClr val="lt1"/>
                </a:solidFill>
              </a:rPr>
            </a:b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lt1"/>
                </a:solidFill>
              </a:rPr>
              <a:t>Dataset Split</a:t>
            </a:r>
            <a:endParaRPr sz="1800"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b="1" lang="en-GB" sz="1800">
                <a:solidFill>
                  <a:schemeClr val="lt1"/>
                </a:solidFill>
              </a:rPr>
              <a:t>80/20 split</a:t>
            </a:r>
            <a:r>
              <a:rPr lang="en-GB" sz="1800">
                <a:solidFill>
                  <a:schemeClr val="lt1"/>
                </a:solidFill>
              </a:rPr>
              <a:t> → 5,984 training images, 1,497 validation images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lt1"/>
                </a:solidFill>
              </a:rPr>
              <a:t>Purpose</a:t>
            </a:r>
            <a:r>
              <a:rPr lang="en-GB" sz="1800">
                <a:solidFill>
                  <a:schemeClr val="lt1"/>
                </a:solidFill>
              </a:rPr>
              <a:t>: Prepare KITTI data for YOLOv8 model training</a:t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6"/>
          <p:cNvSpPr txBox="1"/>
          <p:nvPr/>
        </p:nvSpPr>
        <p:spPr>
          <a:xfrm>
            <a:off x="70850" y="501725"/>
            <a:ext cx="9006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</a:endParaRPr>
          </a:p>
        </p:txBody>
      </p:sp>
      <p:sp>
        <p:nvSpPr>
          <p:cNvPr id="263" name="Google Shape;263;p36"/>
          <p:cNvSpPr txBox="1"/>
          <p:nvPr/>
        </p:nvSpPr>
        <p:spPr>
          <a:xfrm>
            <a:off x="-150" y="4836050"/>
            <a:ext cx="9144000" cy="3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Pg 23  Scientific Seminar</a:t>
            </a:r>
            <a:endParaRPr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4" name="Google Shape;264;p36"/>
          <p:cNvSpPr txBox="1"/>
          <p:nvPr/>
        </p:nvSpPr>
        <p:spPr>
          <a:xfrm>
            <a:off x="2300" y="4625"/>
            <a:ext cx="9144000" cy="4971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/>
              <a:t>4. Methodology – Model Training setup</a:t>
            </a:r>
            <a:endParaRPr sz="2200"/>
          </a:p>
        </p:txBody>
      </p:sp>
      <p:sp>
        <p:nvSpPr>
          <p:cNvPr id="265" name="Google Shape;265;p36"/>
          <p:cNvSpPr txBox="1"/>
          <p:nvPr/>
        </p:nvSpPr>
        <p:spPr>
          <a:xfrm>
            <a:off x="0" y="658825"/>
            <a:ext cx="9144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</a:endParaRPr>
          </a:p>
        </p:txBody>
      </p:sp>
      <p:sp>
        <p:nvSpPr>
          <p:cNvPr id="266" name="Google Shape;266;p36"/>
          <p:cNvSpPr txBox="1"/>
          <p:nvPr/>
        </p:nvSpPr>
        <p:spPr>
          <a:xfrm>
            <a:off x="0" y="501725"/>
            <a:ext cx="9077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267" name="Google Shape;267;p36"/>
          <p:cNvSpPr txBox="1"/>
          <p:nvPr/>
        </p:nvSpPr>
        <p:spPr>
          <a:xfrm>
            <a:off x="-150" y="612575"/>
            <a:ext cx="9077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268" name="Google Shape;268;p36"/>
          <p:cNvSpPr txBox="1"/>
          <p:nvPr/>
        </p:nvSpPr>
        <p:spPr>
          <a:xfrm>
            <a:off x="70850" y="612575"/>
            <a:ext cx="8889300" cy="34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1700">
                <a:solidFill>
                  <a:schemeClr val="lt1"/>
                </a:solidFill>
              </a:rPr>
              <a:t>Framework</a:t>
            </a:r>
            <a:r>
              <a:rPr lang="en-GB" sz="1700">
                <a:solidFill>
                  <a:schemeClr val="lt1"/>
                </a:solidFill>
              </a:rPr>
              <a:t>: Ultralytics YOLOv8 (Python API)</a:t>
            </a:r>
            <a:br>
              <a:rPr lang="en-GB" sz="1700">
                <a:solidFill>
                  <a:schemeClr val="lt1"/>
                </a:solidFill>
              </a:rPr>
            </a:br>
            <a:r>
              <a:rPr lang="en-GB" sz="1700">
                <a:solidFill>
                  <a:schemeClr val="lt1"/>
                </a:solidFill>
              </a:rPr>
              <a:t> </a:t>
            </a:r>
            <a:r>
              <a:rPr b="1" lang="en-GB" sz="1700">
                <a:solidFill>
                  <a:schemeClr val="lt1"/>
                </a:solidFill>
              </a:rPr>
              <a:t>Pretrained Model</a:t>
            </a:r>
            <a:r>
              <a:rPr lang="en-GB" sz="1700">
                <a:solidFill>
                  <a:schemeClr val="lt1"/>
                </a:solidFill>
              </a:rPr>
              <a:t>: </a:t>
            </a:r>
            <a:r>
              <a:rPr lang="en-GB" sz="17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yolov8l.pt</a:t>
            </a:r>
            <a:r>
              <a:rPr lang="en-GB" sz="1700">
                <a:solidFill>
                  <a:schemeClr val="lt1"/>
                </a:solidFill>
              </a:rPr>
              <a:t> (COCO weights)</a:t>
            </a:r>
            <a:br>
              <a:rPr lang="en-GB" sz="1700">
                <a:solidFill>
                  <a:schemeClr val="lt1"/>
                </a:solidFill>
              </a:rPr>
            </a:br>
            <a:r>
              <a:rPr lang="en-GB" sz="1700">
                <a:solidFill>
                  <a:schemeClr val="lt1"/>
                </a:solidFill>
              </a:rPr>
              <a:t> </a:t>
            </a:r>
            <a:r>
              <a:rPr b="1" lang="en-GB" sz="1700">
                <a:solidFill>
                  <a:schemeClr val="lt1"/>
                </a:solidFill>
              </a:rPr>
              <a:t>Image Input Size</a:t>
            </a:r>
            <a:r>
              <a:rPr lang="en-GB" sz="1700">
                <a:solidFill>
                  <a:schemeClr val="lt1"/>
                </a:solidFill>
              </a:rPr>
              <a:t>: 416 × 416</a:t>
            </a:r>
            <a:br>
              <a:rPr lang="en-GB" sz="1700">
                <a:solidFill>
                  <a:schemeClr val="lt1"/>
                </a:solidFill>
              </a:rPr>
            </a:br>
            <a:r>
              <a:rPr lang="en-GB" sz="1700">
                <a:solidFill>
                  <a:schemeClr val="lt1"/>
                </a:solidFill>
              </a:rPr>
              <a:t> </a:t>
            </a:r>
            <a:r>
              <a:rPr b="1" lang="en-GB" sz="1700">
                <a:solidFill>
                  <a:schemeClr val="lt1"/>
                </a:solidFill>
              </a:rPr>
              <a:t>Device</a:t>
            </a:r>
            <a:r>
              <a:rPr lang="en-GB" sz="1700">
                <a:solidFill>
                  <a:schemeClr val="lt1"/>
                </a:solidFill>
              </a:rPr>
              <a:t>: GPU (NVIDIA RTX)</a:t>
            </a:r>
            <a:br>
              <a:rPr lang="en-GB" sz="1700">
                <a:solidFill>
                  <a:schemeClr val="lt1"/>
                </a:solidFill>
              </a:rPr>
            </a:br>
            <a:r>
              <a:rPr lang="en-GB" sz="1700">
                <a:solidFill>
                  <a:schemeClr val="lt1"/>
                </a:solidFill>
              </a:rPr>
              <a:t> </a:t>
            </a:r>
            <a:r>
              <a:rPr b="1" lang="en-GB" sz="1700">
                <a:solidFill>
                  <a:schemeClr val="lt1"/>
                </a:solidFill>
              </a:rPr>
              <a:t>Epochs</a:t>
            </a:r>
            <a:r>
              <a:rPr lang="en-GB" sz="1700">
                <a:solidFill>
                  <a:schemeClr val="lt1"/>
                </a:solidFill>
              </a:rPr>
              <a:t>: 100</a:t>
            </a:r>
            <a:br>
              <a:rPr lang="en-GB" sz="1700">
                <a:solidFill>
                  <a:schemeClr val="lt1"/>
                </a:solidFill>
              </a:rPr>
            </a:br>
            <a:r>
              <a:rPr lang="en-GB" sz="1700">
                <a:solidFill>
                  <a:schemeClr val="lt1"/>
                </a:solidFill>
              </a:rPr>
              <a:t> </a:t>
            </a:r>
            <a:r>
              <a:rPr b="1" lang="en-GB" sz="1700">
                <a:solidFill>
                  <a:schemeClr val="lt1"/>
                </a:solidFill>
              </a:rPr>
              <a:t>Batch Size</a:t>
            </a:r>
            <a:r>
              <a:rPr lang="en-GB" sz="1700">
                <a:solidFill>
                  <a:schemeClr val="lt1"/>
                </a:solidFill>
              </a:rPr>
              <a:t>: 2</a:t>
            </a:r>
            <a:endParaRPr sz="17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1700">
                <a:solidFill>
                  <a:schemeClr val="lt1"/>
                </a:solidFill>
              </a:rPr>
              <a:t>Data Configuration (</a:t>
            </a:r>
            <a:r>
              <a:rPr b="1" lang="en-GB" sz="17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data.yaml</a:t>
            </a:r>
            <a:r>
              <a:rPr b="1" lang="en-GB" sz="1700">
                <a:solidFill>
                  <a:schemeClr val="lt1"/>
                </a:solidFill>
              </a:rPr>
              <a:t>)</a:t>
            </a:r>
            <a:endParaRPr b="1" sz="1700">
              <a:solidFill>
                <a:schemeClr val="lt1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</a:pPr>
            <a:r>
              <a:rPr lang="en-GB" sz="1700">
                <a:solidFill>
                  <a:schemeClr val="lt1"/>
                </a:solidFill>
              </a:rPr>
              <a:t>Dataset paths: </a:t>
            </a:r>
            <a:r>
              <a:rPr lang="en-GB" sz="17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train/images</a:t>
            </a:r>
            <a:r>
              <a:rPr lang="en-GB" sz="1700">
                <a:solidFill>
                  <a:schemeClr val="lt1"/>
                </a:solidFill>
              </a:rPr>
              <a:t>, </a:t>
            </a:r>
            <a:r>
              <a:rPr lang="en-GB" sz="17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val/images</a:t>
            </a:r>
            <a:r>
              <a:rPr lang="en-GB" sz="1700">
                <a:solidFill>
                  <a:schemeClr val="lt1"/>
                </a:solidFill>
              </a:rPr>
              <a:t>, </a:t>
            </a:r>
            <a:r>
              <a:rPr lang="en-GB" sz="17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train/labels</a:t>
            </a:r>
            <a:r>
              <a:rPr lang="en-GB" sz="1700">
                <a:solidFill>
                  <a:schemeClr val="lt1"/>
                </a:solidFill>
              </a:rPr>
              <a:t>, </a:t>
            </a:r>
            <a:r>
              <a:rPr lang="en-GB" sz="17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val/labels</a:t>
            </a:r>
            <a:endParaRPr sz="1700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●"/>
            </a:pPr>
            <a:r>
              <a:rPr lang="en-GB" sz="1700">
                <a:solidFill>
                  <a:schemeClr val="lt1"/>
                </a:solidFill>
              </a:rPr>
              <a:t>Number of Classes: 5</a:t>
            </a:r>
            <a:endParaRPr sz="1700">
              <a:solidFill>
                <a:schemeClr val="lt1"/>
              </a:solidFill>
            </a:endParaRPr>
          </a:p>
          <a:p>
            <a:pPr indent="-3365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Char char="○"/>
            </a:pPr>
            <a:r>
              <a:rPr lang="en-GB" sz="1700">
                <a:solidFill>
                  <a:schemeClr val="lt1"/>
                </a:solidFill>
              </a:rPr>
              <a:t>Car, Van, Truck, Pedestrian, Person_sitting</a:t>
            </a:r>
            <a:endParaRPr sz="17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7"/>
          <p:cNvSpPr txBox="1"/>
          <p:nvPr/>
        </p:nvSpPr>
        <p:spPr>
          <a:xfrm>
            <a:off x="70850" y="501725"/>
            <a:ext cx="9006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</a:endParaRPr>
          </a:p>
        </p:txBody>
      </p:sp>
      <p:sp>
        <p:nvSpPr>
          <p:cNvPr id="274" name="Google Shape;274;p37"/>
          <p:cNvSpPr txBox="1"/>
          <p:nvPr/>
        </p:nvSpPr>
        <p:spPr>
          <a:xfrm>
            <a:off x="-150" y="4836050"/>
            <a:ext cx="9144000" cy="3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Pg 24  Scientific Seminar</a:t>
            </a:r>
            <a:endParaRPr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5" name="Google Shape;275;p37"/>
          <p:cNvSpPr txBox="1"/>
          <p:nvPr/>
        </p:nvSpPr>
        <p:spPr>
          <a:xfrm>
            <a:off x="2300" y="4625"/>
            <a:ext cx="9144000" cy="7512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/>
              <a:t>4. Methodology :Cross-Dataset Evaluation(German Model → Indian</a:t>
            </a:r>
            <a:r>
              <a:rPr lang="en-GB" sz="2200"/>
              <a:t> </a:t>
            </a:r>
            <a:r>
              <a:rPr lang="en-GB" sz="2200"/>
              <a:t>dataset)</a:t>
            </a:r>
            <a:endParaRPr sz="2200"/>
          </a:p>
        </p:txBody>
      </p:sp>
      <p:sp>
        <p:nvSpPr>
          <p:cNvPr id="276" name="Google Shape;276;p37"/>
          <p:cNvSpPr txBox="1"/>
          <p:nvPr/>
        </p:nvSpPr>
        <p:spPr>
          <a:xfrm>
            <a:off x="0" y="658825"/>
            <a:ext cx="9144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</a:endParaRPr>
          </a:p>
        </p:txBody>
      </p:sp>
      <p:sp>
        <p:nvSpPr>
          <p:cNvPr id="277" name="Google Shape;277;p37"/>
          <p:cNvSpPr txBox="1"/>
          <p:nvPr/>
        </p:nvSpPr>
        <p:spPr>
          <a:xfrm>
            <a:off x="0" y="501725"/>
            <a:ext cx="9077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278" name="Google Shape;278;p37"/>
          <p:cNvSpPr txBox="1"/>
          <p:nvPr/>
        </p:nvSpPr>
        <p:spPr>
          <a:xfrm>
            <a:off x="-150" y="612575"/>
            <a:ext cx="9077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279" name="Google Shape;279;p37"/>
          <p:cNvSpPr txBox="1"/>
          <p:nvPr/>
        </p:nvSpPr>
        <p:spPr>
          <a:xfrm>
            <a:off x="70850" y="612575"/>
            <a:ext cx="88893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9144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700">
              <a:solidFill>
                <a:schemeClr val="lt1"/>
              </a:solidFill>
            </a:endParaRPr>
          </a:p>
        </p:txBody>
      </p:sp>
      <p:sp>
        <p:nvSpPr>
          <p:cNvPr id="280" name="Google Shape;280;p37"/>
          <p:cNvSpPr txBox="1"/>
          <p:nvPr/>
        </p:nvSpPr>
        <p:spPr>
          <a:xfrm>
            <a:off x="-150" y="913125"/>
            <a:ext cx="9006900" cy="362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lt1"/>
                </a:solidFill>
              </a:rPr>
              <a:t>Goal</a:t>
            </a:r>
            <a:r>
              <a:rPr lang="en-GB" sz="1800">
                <a:solidFill>
                  <a:schemeClr val="lt1"/>
                </a:solidFill>
              </a:rPr>
              <a:t>: Test KITTI-trained model on IDD (Indian Driving Dataset)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lt1"/>
                </a:solidFill>
              </a:rPr>
              <a:t>Class Alignment Process</a:t>
            </a:r>
            <a:endParaRPr b="1" sz="1800"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-GB" sz="1800">
                <a:solidFill>
                  <a:schemeClr val="lt1"/>
                </a:solidFill>
              </a:rPr>
              <a:t>KITTI: 5 classes → [Car, Van, Truck, Pedestrian, Person_sitting]</a:t>
            </a:r>
            <a:endParaRPr sz="1800"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-GB" sz="1800">
                <a:solidFill>
                  <a:schemeClr val="lt1"/>
                </a:solidFill>
              </a:rPr>
              <a:t>IDD: 15 classes → Unmatched classes removed</a:t>
            </a:r>
            <a:endParaRPr sz="1800"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-GB" sz="1800">
                <a:solidFill>
                  <a:schemeClr val="lt1"/>
                </a:solidFill>
              </a:rPr>
              <a:t>Class IDs reindexed to match KITTI (0–4)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</a:rPr>
              <a:t> </a:t>
            </a:r>
            <a:r>
              <a:rPr b="1" lang="en-GB" sz="1800">
                <a:solidFill>
                  <a:schemeClr val="lt1"/>
                </a:solidFill>
              </a:rPr>
              <a:t>Scripts Used</a:t>
            </a:r>
            <a:endParaRPr b="1" sz="1800"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-GB" sz="1800">
                <a:solidFill>
                  <a:schemeClr val="lt1"/>
                </a:solidFill>
              </a:rPr>
              <a:t>Filter and remap IDD labels </a:t>
            </a:r>
            <a:endParaRPr sz="1800"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-GB" sz="1800">
                <a:solidFill>
                  <a:schemeClr val="lt1"/>
                </a:solidFill>
              </a:rPr>
              <a:t>New data config YAML for IDD </a:t>
            </a:r>
            <a:endParaRPr sz="1800"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-GB" sz="1800">
                <a:solidFill>
                  <a:schemeClr val="lt1"/>
                </a:solidFill>
              </a:rPr>
              <a:t>Inference script using </a:t>
            </a:r>
            <a:r>
              <a:rPr lang="en-GB" sz="1800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best.pt</a:t>
            </a:r>
            <a:r>
              <a:rPr lang="en-GB" sz="1800">
                <a:solidFill>
                  <a:schemeClr val="lt1"/>
                </a:solidFill>
              </a:rPr>
              <a:t> weights </a:t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8"/>
          <p:cNvSpPr txBox="1"/>
          <p:nvPr/>
        </p:nvSpPr>
        <p:spPr>
          <a:xfrm>
            <a:off x="70850" y="501725"/>
            <a:ext cx="9006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</a:endParaRPr>
          </a:p>
        </p:txBody>
      </p:sp>
      <p:sp>
        <p:nvSpPr>
          <p:cNvPr id="286" name="Google Shape;286;p38"/>
          <p:cNvSpPr txBox="1"/>
          <p:nvPr/>
        </p:nvSpPr>
        <p:spPr>
          <a:xfrm>
            <a:off x="-150" y="4836050"/>
            <a:ext cx="9144000" cy="3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Pg 25  Scientific Seminar</a:t>
            </a:r>
            <a:endParaRPr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7" name="Google Shape;287;p38"/>
          <p:cNvSpPr txBox="1"/>
          <p:nvPr/>
        </p:nvSpPr>
        <p:spPr>
          <a:xfrm>
            <a:off x="2300" y="4625"/>
            <a:ext cx="9144000" cy="4971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/>
              <a:t>4. Methodology :</a:t>
            </a:r>
            <a:r>
              <a:rPr lang="en-GB" sz="2200"/>
              <a:t>Regional Adaptability Analysis</a:t>
            </a:r>
            <a:endParaRPr sz="2200"/>
          </a:p>
        </p:txBody>
      </p:sp>
      <p:sp>
        <p:nvSpPr>
          <p:cNvPr id="288" name="Google Shape;288;p38"/>
          <p:cNvSpPr txBox="1"/>
          <p:nvPr/>
        </p:nvSpPr>
        <p:spPr>
          <a:xfrm>
            <a:off x="0" y="658825"/>
            <a:ext cx="9144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</a:endParaRPr>
          </a:p>
        </p:txBody>
      </p:sp>
      <p:sp>
        <p:nvSpPr>
          <p:cNvPr id="289" name="Google Shape;289;p38"/>
          <p:cNvSpPr txBox="1"/>
          <p:nvPr/>
        </p:nvSpPr>
        <p:spPr>
          <a:xfrm>
            <a:off x="0" y="501725"/>
            <a:ext cx="9077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290" name="Google Shape;290;p38"/>
          <p:cNvSpPr txBox="1"/>
          <p:nvPr/>
        </p:nvSpPr>
        <p:spPr>
          <a:xfrm>
            <a:off x="-150" y="612575"/>
            <a:ext cx="9077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291" name="Google Shape;291;p38"/>
          <p:cNvSpPr txBox="1"/>
          <p:nvPr/>
        </p:nvSpPr>
        <p:spPr>
          <a:xfrm>
            <a:off x="0" y="501725"/>
            <a:ext cx="9144000" cy="42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lt1"/>
                </a:solidFill>
              </a:rPr>
              <a:t>Evaluation Setup</a:t>
            </a:r>
            <a:endParaRPr b="1" sz="1800"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b="1" lang="en-GB" sz="1800">
                <a:solidFill>
                  <a:schemeClr val="lt1"/>
                </a:solidFill>
              </a:rPr>
              <a:t>In-domain</a:t>
            </a:r>
            <a:r>
              <a:rPr lang="en-GB" sz="1800">
                <a:solidFill>
                  <a:schemeClr val="lt1"/>
                </a:solidFill>
              </a:rPr>
              <a:t>: KITTI model on KITTI test images</a:t>
            </a:r>
            <a:endParaRPr sz="1800"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b="1" lang="en-GB" sz="1800">
                <a:solidFill>
                  <a:schemeClr val="lt1"/>
                </a:solidFill>
              </a:rPr>
              <a:t>Cross-domain</a:t>
            </a:r>
            <a:r>
              <a:rPr lang="en-GB" sz="1800">
                <a:solidFill>
                  <a:schemeClr val="lt1"/>
                </a:solidFill>
              </a:rPr>
              <a:t>: KITTI model on filtered IDD images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lt1"/>
                </a:solidFill>
              </a:rPr>
              <a:t>Compared Metrics</a:t>
            </a:r>
            <a:endParaRPr b="1" sz="1800"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-GB" sz="1800">
                <a:solidFill>
                  <a:schemeClr val="lt1"/>
                </a:solidFill>
              </a:rPr>
              <a:t>Precision</a:t>
            </a:r>
            <a:endParaRPr sz="1800"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-GB" sz="1800">
                <a:solidFill>
                  <a:schemeClr val="lt1"/>
                </a:solidFill>
              </a:rPr>
              <a:t>Recall</a:t>
            </a:r>
            <a:endParaRPr sz="1800"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-GB" sz="1800">
                <a:solidFill>
                  <a:schemeClr val="lt1"/>
                </a:solidFill>
              </a:rPr>
              <a:t>mAP@0.5</a:t>
            </a:r>
            <a:endParaRPr sz="1800"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-GB" sz="1800">
                <a:solidFill>
                  <a:schemeClr val="lt1"/>
                </a:solidFill>
              </a:rPr>
              <a:t>mAP@0.5:0.95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1800">
                <a:solidFill>
                  <a:schemeClr val="lt1"/>
                </a:solidFill>
              </a:rPr>
              <a:t> </a:t>
            </a:r>
            <a:r>
              <a:rPr b="1" lang="en-GB" sz="1800">
                <a:solidFill>
                  <a:schemeClr val="lt1"/>
                </a:solidFill>
              </a:rPr>
              <a:t>Adaptability Insight</a:t>
            </a:r>
            <a:br>
              <a:rPr b="1" lang="en-GB" sz="1800">
                <a:solidFill>
                  <a:schemeClr val="lt1"/>
                </a:solidFill>
              </a:rPr>
            </a:br>
            <a:r>
              <a:rPr lang="en-GB" sz="1800">
                <a:solidFill>
                  <a:schemeClr val="lt1"/>
                </a:solidFill>
              </a:rPr>
              <a:t> A significant drop in performance across metrics signals low generalization can be due to:Scene variation, Object diversity, Class distribution shift</a:t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9"/>
          <p:cNvSpPr txBox="1"/>
          <p:nvPr/>
        </p:nvSpPr>
        <p:spPr>
          <a:xfrm>
            <a:off x="128675" y="756000"/>
            <a:ext cx="9144000" cy="284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lt1"/>
                </a:solidFill>
              </a:rPr>
              <a:t>Model:</a:t>
            </a:r>
            <a:r>
              <a:rPr lang="en-GB" sz="1800">
                <a:solidFill>
                  <a:schemeClr val="lt1"/>
                </a:solidFill>
              </a:rPr>
              <a:t> YOLOv8 (Trained for 100 Epochs)</a:t>
            </a:r>
            <a:br>
              <a:rPr lang="en-GB" sz="1800">
                <a:solidFill>
                  <a:schemeClr val="lt1"/>
                </a:solidFill>
              </a:rPr>
            </a:br>
            <a:r>
              <a:rPr lang="en-GB" sz="1800">
                <a:solidFill>
                  <a:schemeClr val="lt1"/>
                </a:solidFill>
              </a:rPr>
              <a:t> </a:t>
            </a:r>
            <a:r>
              <a:rPr b="1" lang="en-GB" sz="1800">
                <a:solidFill>
                  <a:schemeClr val="lt1"/>
                </a:solidFill>
              </a:rPr>
              <a:t>Dataset:</a:t>
            </a:r>
            <a:r>
              <a:rPr lang="en-GB" sz="1800">
                <a:solidFill>
                  <a:schemeClr val="lt1"/>
                </a:solidFill>
              </a:rPr>
              <a:t> KITTI Object Detection</a:t>
            </a:r>
            <a:br>
              <a:rPr lang="en-GB" sz="1800">
                <a:solidFill>
                  <a:schemeClr val="lt1"/>
                </a:solidFill>
              </a:rPr>
            </a:br>
            <a:r>
              <a:rPr lang="en-GB" sz="1800">
                <a:solidFill>
                  <a:schemeClr val="lt1"/>
                </a:solidFill>
              </a:rPr>
              <a:t> </a:t>
            </a:r>
            <a:r>
              <a:rPr b="1" lang="en-GB" sz="1800">
                <a:solidFill>
                  <a:schemeClr val="lt1"/>
                </a:solidFill>
              </a:rPr>
              <a:t>Validation Set Size:</a:t>
            </a:r>
            <a:r>
              <a:rPr lang="en-GB" sz="1800">
                <a:solidFill>
                  <a:schemeClr val="lt1"/>
                </a:solidFill>
              </a:rPr>
              <a:t> 1,497 images</a:t>
            </a:r>
            <a:br>
              <a:rPr lang="en-GB" sz="1800">
                <a:solidFill>
                  <a:schemeClr val="lt1"/>
                </a:solidFill>
              </a:rPr>
            </a:br>
            <a:r>
              <a:rPr b="1" lang="en-GB" sz="1800">
                <a:solidFill>
                  <a:schemeClr val="lt1"/>
                </a:solidFill>
              </a:rPr>
              <a:t>Final Evaluation Metrics (Epoch 100):</a:t>
            </a:r>
            <a:endParaRPr b="1" sz="1800"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b="1" lang="en-GB" sz="1800">
                <a:solidFill>
                  <a:schemeClr val="lt1"/>
                </a:solidFill>
              </a:rPr>
              <a:t>Precision:</a:t>
            </a:r>
            <a:r>
              <a:rPr lang="en-GB" sz="1800">
                <a:solidFill>
                  <a:schemeClr val="lt1"/>
                </a:solidFill>
              </a:rPr>
              <a:t> 0.941</a:t>
            </a:r>
            <a:endParaRPr sz="1800"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b="1" lang="en-GB" sz="1800">
                <a:solidFill>
                  <a:schemeClr val="lt1"/>
                </a:solidFill>
              </a:rPr>
              <a:t>Recall:</a:t>
            </a:r>
            <a:r>
              <a:rPr lang="en-GB" sz="1800">
                <a:solidFill>
                  <a:schemeClr val="lt1"/>
                </a:solidFill>
              </a:rPr>
              <a:t> 0.849</a:t>
            </a:r>
            <a:endParaRPr sz="1800"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b="1" lang="en-GB" sz="1800">
                <a:solidFill>
                  <a:schemeClr val="lt1"/>
                </a:solidFill>
              </a:rPr>
              <a:t>mAP@0.5:</a:t>
            </a:r>
            <a:r>
              <a:rPr lang="en-GB" sz="1800">
                <a:solidFill>
                  <a:schemeClr val="lt1"/>
                </a:solidFill>
              </a:rPr>
              <a:t> 0.9187</a:t>
            </a:r>
            <a:endParaRPr sz="1800"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b="1" lang="en-GB" sz="1800">
                <a:solidFill>
                  <a:schemeClr val="lt1"/>
                </a:solidFill>
              </a:rPr>
              <a:t>mAP@0.5:0.95:</a:t>
            </a:r>
            <a:r>
              <a:rPr lang="en-GB" sz="1800">
                <a:solidFill>
                  <a:schemeClr val="lt1"/>
                </a:solidFill>
              </a:rPr>
              <a:t> 0.7164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297" name="Google Shape;297;p39"/>
          <p:cNvSpPr txBox="1"/>
          <p:nvPr/>
        </p:nvSpPr>
        <p:spPr>
          <a:xfrm>
            <a:off x="70850" y="501725"/>
            <a:ext cx="9006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</a:endParaRPr>
          </a:p>
        </p:txBody>
      </p:sp>
      <p:sp>
        <p:nvSpPr>
          <p:cNvPr id="298" name="Google Shape;298;p39"/>
          <p:cNvSpPr txBox="1"/>
          <p:nvPr/>
        </p:nvSpPr>
        <p:spPr>
          <a:xfrm>
            <a:off x="-150" y="4836050"/>
            <a:ext cx="9144000" cy="3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Pg 26  Scientific Seminar</a:t>
            </a:r>
            <a:endParaRPr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9" name="Google Shape;299;p39"/>
          <p:cNvSpPr txBox="1"/>
          <p:nvPr/>
        </p:nvSpPr>
        <p:spPr>
          <a:xfrm>
            <a:off x="2300" y="4625"/>
            <a:ext cx="9144000" cy="4971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/>
              <a:t>5. Results and Analysis : Performance on KITTI Dataset</a:t>
            </a:r>
            <a:endParaRPr sz="2200"/>
          </a:p>
        </p:txBody>
      </p:sp>
      <p:sp>
        <p:nvSpPr>
          <p:cNvPr id="300" name="Google Shape;300;p39"/>
          <p:cNvSpPr txBox="1"/>
          <p:nvPr/>
        </p:nvSpPr>
        <p:spPr>
          <a:xfrm>
            <a:off x="0" y="658825"/>
            <a:ext cx="9144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</a:endParaRPr>
          </a:p>
        </p:txBody>
      </p:sp>
      <p:sp>
        <p:nvSpPr>
          <p:cNvPr id="301" name="Google Shape;301;p39"/>
          <p:cNvSpPr txBox="1"/>
          <p:nvPr/>
        </p:nvSpPr>
        <p:spPr>
          <a:xfrm>
            <a:off x="0" y="501725"/>
            <a:ext cx="9077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302" name="Google Shape;302;p39"/>
          <p:cNvSpPr txBox="1"/>
          <p:nvPr/>
        </p:nvSpPr>
        <p:spPr>
          <a:xfrm>
            <a:off x="-150" y="612575"/>
            <a:ext cx="9077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0"/>
          <p:cNvSpPr txBox="1"/>
          <p:nvPr/>
        </p:nvSpPr>
        <p:spPr>
          <a:xfrm>
            <a:off x="2300" y="432375"/>
            <a:ext cx="9144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308" name="Google Shape;308;p40"/>
          <p:cNvSpPr txBox="1"/>
          <p:nvPr/>
        </p:nvSpPr>
        <p:spPr>
          <a:xfrm>
            <a:off x="70850" y="501725"/>
            <a:ext cx="9006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</a:endParaRPr>
          </a:p>
        </p:txBody>
      </p:sp>
      <p:sp>
        <p:nvSpPr>
          <p:cNvPr id="309" name="Google Shape;309;p40"/>
          <p:cNvSpPr txBox="1"/>
          <p:nvPr/>
        </p:nvSpPr>
        <p:spPr>
          <a:xfrm>
            <a:off x="-150" y="4836050"/>
            <a:ext cx="9144000" cy="3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Pg 27  Scientific Seminar</a:t>
            </a:r>
            <a:endParaRPr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0" name="Google Shape;310;p40"/>
          <p:cNvSpPr txBox="1"/>
          <p:nvPr/>
        </p:nvSpPr>
        <p:spPr>
          <a:xfrm>
            <a:off x="2300" y="4625"/>
            <a:ext cx="9144000" cy="4971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/>
              <a:t>5. Results and Analysis : Performance on KITTI Dataset</a:t>
            </a:r>
            <a:endParaRPr sz="2200"/>
          </a:p>
        </p:txBody>
      </p:sp>
      <p:sp>
        <p:nvSpPr>
          <p:cNvPr id="311" name="Google Shape;311;p40"/>
          <p:cNvSpPr txBox="1"/>
          <p:nvPr/>
        </p:nvSpPr>
        <p:spPr>
          <a:xfrm>
            <a:off x="0" y="658825"/>
            <a:ext cx="9144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</a:endParaRPr>
          </a:p>
        </p:txBody>
      </p:sp>
      <p:sp>
        <p:nvSpPr>
          <p:cNvPr id="312" name="Google Shape;312;p40"/>
          <p:cNvSpPr txBox="1"/>
          <p:nvPr/>
        </p:nvSpPr>
        <p:spPr>
          <a:xfrm>
            <a:off x="0" y="501725"/>
            <a:ext cx="9077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313" name="Google Shape;313;p40"/>
          <p:cNvSpPr txBox="1"/>
          <p:nvPr/>
        </p:nvSpPr>
        <p:spPr>
          <a:xfrm>
            <a:off x="-150" y="612575"/>
            <a:ext cx="9077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314" name="Google Shape;314;p40"/>
          <p:cNvSpPr txBox="1"/>
          <p:nvPr/>
        </p:nvSpPr>
        <p:spPr>
          <a:xfrm>
            <a:off x="0" y="501725"/>
            <a:ext cx="9144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315" name="Google Shape;315;p40"/>
          <p:cNvSpPr txBox="1"/>
          <p:nvPr/>
        </p:nvSpPr>
        <p:spPr>
          <a:xfrm>
            <a:off x="173375" y="813175"/>
            <a:ext cx="86826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lt1"/>
                </a:solidFill>
              </a:rPr>
              <a:t>High Precision (94.1%)</a:t>
            </a:r>
            <a:r>
              <a:rPr lang="en-GB" sz="1800">
                <a:solidFill>
                  <a:schemeClr val="lt1"/>
                </a:solidFill>
              </a:rPr>
              <a:t> → Very few false positives</a:t>
            </a:r>
            <a:br>
              <a:rPr lang="en-GB" sz="1800">
                <a:solidFill>
                  <a:schemeClr val="lt1"/>
                </a:solidFill>
              </a:rPr>
            </a:b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lt1"/>
                </a:solidFill>
              </a:rPr>
              <a:t>Strong Recall (84.9%)</a:t>
            </a:r>
            <a:r>
              <a:rPr lang="en-GB" sz="1800">
                <a:solidFill>
                  <a:schemeClr val="lt1"/>
                </a:solidFill>
              </a:rPr>
              <a:t> → Most objects detected</a:t>
            </a:r>
            <a:br>
              <a:rPr lang="en-GB" sz="1800">
                <a:solidFill>
                  <a:schemeClr val="lt1"/>
                </a:solidFill>
              </a:rPr>
            </a:b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lt1"/>
                </a:solidFill>
              </a:rPr>
              <a:t>mAP@0.5 (91.9%)</a:t>
            </a:r>
            <a:r>
              <a:rPr lang="en-GB" sz="1800">
                <a:solidFill>
                  <a:schemeClr val="lt1"/>
                </a:solidFill>
              </a:rPr>
              <a:t> → Excellent detection accuracy at standard IoU</a:t>
            </a:r>
            <a:br>
              <a:rPr lang="en-GB" sz="1800">
                <a:solidFill>
                  <a:schemeClr val="lt1"/>
                </a:solidFill>
              </a:rPr>
            </a:b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lt1"/>
                </a:solidFill>
              </a:rPr>
              <a:t>mAP@0.5:0.95 (71.6%)</a:t>
            </a:r>
            <a:r>
              <a:rPr lang="en-GB" sz="1800">
                <a:solidFill>
                  <a:schemeClr val="lt1"/>
                </a:solidFill>
              </a:rPr>
              <a:t> → Good performance across varying localization strictness</a:t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1"/>
          <p:cNvSpPr txBox="1"/>
          <p:nvPr/>
        </p:nvSpPr>
        <p:spPr>
          <a:xfrm>
            <a:off x="2300" y="432375"/>
            <a:ext cx="9144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321" name="Google Shape;321;p41"/>
          <p:cNvSpPr txBox="1"/>
          <p:nvPr/>
        </p:nvSpPr>
        <p:spPr>
          <a:xfrm>
            <a:off x="70850" y="501725"/>
            <a:ext cx="9006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</a:endParaRPr>
          </a:p>
        </p:txBody>
      </p:sp>
      <p:sp>
        <p:nvSpPr>
          <p:cNvPr id="322" name="Google Shape;322;p41"/>
          <p:cNvSpPr txBox="1"/>
          <p:nvPr/>
        </p:nvSpPr>
        <p:spPr>
          <a:xfrm>
            <a:off x="-150" y="4836050"/>
            <a:ext cx="9144000" cy="3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Pg 28  Scientific Seminar</a:t>
            </a:r>
            <a:endParaRPr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3" name="Google Shape;323;p41"/>
          <p:cNvSpPr txBox="1"/>
          <p:nvPr/>
        </p:nvSpPr>
        <p:spPr>
          <a:xfrm>
            <a:off x="2300" y="4625"/>
            <a:ext cx="9144000" cy="4971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/>
              <a:t>5. Results and Analysis : Performance on KITTI Dataset</a:t>
            </a:r>
            <a:endParaRPr sz="2200"/>
          </a:p>
        </p:txBody>
      </p:sp>
      <p:sp>
        <p:nvSpPr>
          <p:cNvPr id="324" name="Google Shape;324;p41"/>
          <p:cNvSpPr txBox="1"/>
          <p:nvPr/>
        </p:nvSpPr>
        <p:spPr>
          <a:xfrm>
            <a:off x="0" y="658825"/>
            <a:ext cx="9144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</a:endParaRPr>
          </a:p>
        </p:txBody>
      </p:sp>
      <p:sp>
        <p:nvSpPr>
          <p:cNvPr id="325" name="Google Shape;325;p41"/>
          <p:cNvSpPr txBox="1"/>
          <p:nvPr/>
        </p:nvSpPr>
        <p:spPr>
          <a:xfrm>
            <a:off x="0" y="501725"/>
            <a:ext cx="9077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326" name="Google Shape;326;p41"/>
          <p:cNvSpPr txBox="1"/>
          <p:nvPr/>
        </p:nvSpPr>
        <p:spPr>
          <a:xfrm>
            <a:off x="-150" y="612575"/>
            <a:ext cx="9077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327" name="Google Shape;327;p41"/>
          <p:cNvSpPr txBox="1"/>
          <p:nvPr/>
        </p:nvSpPr>
        <p:spPr>
          <a:xfrm>
            <a:off x="0" y="501725"/>
            <a:ext cx="9144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328" name="Google Shape;328;p41"/>
          <p:cNvSpPr txBox="1"/>
          <p:nvPr/>
        </p:nvSpPr>
        <p:spPr>
          <a:xfrm>
            <a:off x="173375" y="813175"/>
            <a:ext cx="8682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lt1"/>
                </a:solidFill>
              </a:rPr>
              <a:t>Epoch-Wise Loss and Metric Trends</a:t>
            </a:r>
            <a:endParaRPr sz="1800">
              <a:solidFill>
                <a:schemeClr val="lt1"/>
              </a:solidFill>
            </a:endParaRPr>
          </a:p>
        </p:txBody>
      </p:sp>
      <p:pic>
        <p:nvPicPr>
          <p:cNvPr id="329" name="Google Shape;32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4475" y="1427275"/>
            <a:ext cx="4405363" cy="3256375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41"/>
          <p:cNvSpPr txBox="1"/>
          <p:nvPr/>
        </p:nvSpPr>
        <p:spPr>
          <a:xfrm>
            <a:off x="1202075" y="4620350"/>
            <a:ext cx="6151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/>
              <a:t>Figure 17 .Training logs : Validation metrics vs Epochs.</a:t>
            </a:r>
            <a:r>
              <a:rPr lang="en-GB" sz="1100"/>
              <a:t> 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15" title="000001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001725"/>
            <a:ext cx="8839202" cy="2668841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5"/>
          <p:cNvSpPr txBox="1"/>
          <p:nvPr/>
        </p:nvSpPr>
        <p:spPr>
          <a:xfrm>
            <a:off x="39900" y="543250"/>
            <a:ext cx="90642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Overview of the seminar : Object Detection </a:t>
            </a:r>
            <a:endParaRPr sz="25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" name="Google Shape;83;p15"/>
          <p:cNvSpPr txBox="1"/>
          <p:nvPr/>
        </p:nvSpPr>
        <p:spPr>
          <a:xfrm>
            <a:off x="152400" y="4670575"/>
            <a:ext cx="8784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/>
              <a:t>Figure 2. A object detection dataset image.</a:t>
            </a:r>
            <a:r>
              <a:rPr lang="en-GB" sz="1100"/>
              <a:t> (Geiger et al., 2011) with bounding box </a:t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" name="Google Shape;84;p15"/>
          <p:cNvSpPr txBox="1"/>
          <p:nvPr/>
        </p:nvSpPr>
        <p:spPr>
          <a:xfrm>
            <a:off x="-150" y="4836050"/>
            <a:ext cx="9144000" cy="3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Pg 2  Scientific Seminar</a:t>
            </a:r>
            <a:endParaRPr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2"/>
          <p:cNvSpPr txBox="1"/>
          <p:nvPr/>
        </p:nvSpPr>
        <p:spPr>
          <a:xfrm>
            <a:off x="2300" y="432375"/>
            <a:ext cx="9144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336" name="Google Shape;336;p42"/>
          <p:cNvSpPr txBox="1"/>
          <p:nvPr/>
        </p:nvSpPr>
        <p:spPr>
          <a:xfrm>
            <a:off x="70850" y="501725"/>
            <a:ext cx="9006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</a:endParaRPr>
          </a:p>
        </p:txBody>
      </p:sp>
      <p:sp>
        <p:nvSpPr>
          <p:cNvPr id="337" name="Google Shape;337;p42"/>
          <p:cNvSpPr txBox="1"/>
          <p:nvPr/>
        </p:nvSpPr>
        <p:spPr>
          <a:xfrm>
            <a:off x="-150" y="4836050"/>
            <a:ext cx="9144000" cy="3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Pg 29  Scientific Seminar</a:t>
            </a:r>
            <a:endParaRPr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8" name="Google Shape;338;p42"/>
          <p:cNvSpPr txBox="1"/>
          <p:nvPr/>
        </p:nvSpPr>
        <p:spPr>
          <a:xfrm>
            <a:off x="2300" y="4625"/>
            <a:ext cx="9144000" cy="4971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/>
              <a:t>5. Results and Analysis : Performance on KITTI Dataset</a:t>
            </a:r>
            <a:endParaRPr sz="2200"/>
          </a:p>
        </p:txBody>
      </p:sp>
      <p:sp>
        <p:nvSpPr>
          <p:cNvPr id="339" name="Google Shape;339;p42"/>
          <p:cNvSpPr txBox="1"/>
          <p:nvPr/>
        </p:nvSpPr>
        <p:spPr>
          <a:xfrm>
            <a:off x="0" y="658825"/>
            <a:ext cx="9144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</a:endParaRPr>
          </a:p>
        </p:txBody>
      </p:sp>
      <p:sp>
        <p:nvSpPr>
          <p:cNvPr id="340" name="Google Shape;340;p42"/>
          <p:cNvSpPr txBox="1"/>
          <p:nvPr/>
        </p:nvSpPr>
        <p:spPr>
          <a:xfrm>
            <a:off x="0" y="501725"/>
            <a:ext cx="9077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341" name="Google Shape;341;p42"/>
          <p:cNvSpPr txBox="1"/>
          <p:nvPr/>
        </p:nvSpPr>
        <p:spPr>
          <a:xfrm>
            <a:off x="-150" y="612575"/>
            <a:ext cx="9077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342" name="Google Shape;342;p42"/>
          <p:cNvSpPr txBox="1"/>
          <p:nvPr/>
        </p:nvSpPr>
        <p:spPr>
          <a:xfrm>
            <a:off x="0" y="501725"/>
            <a:ext cx="9144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343" name="Google Shape;343;p42"/>
          <p:cNvSpPr txBox="1"/>
          <p:nvPr/>
        </p:nvSpPr>
        <p:spPr>
          <a:xfrm>
            <a:off x="173375" y="813175"/>
            <a:ext cx="8682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lt1"/>
                </a:solidFill>
              </a:rPr>
              <a:t>Epoch-Wise Loss and Metric Trends</a:t>
            </a:r>
            <a:endParaRPr sz="1800">
              <a:solidFill>
                <a:schemeClr val="lt1"/>
              </a:solidFill>
            </a:endParaRPr>
          </a:p>
        </p:txBody>
      </p:sp>
      <p:pic>
        <p:nvPicPr>
          <p:cNvPr id="344" name="Google Shape;34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2563" y="1326975"/>
            <a:ext cx="4664227" cy="3256374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42"/>
          <p:cNvSpPr txBox="1"/>
          <p:nvPr/>
        </p:nvSpPr>
        <p:spPr>
          <a:xfrm>
            <a:off x="2034275" y="4635450"/>
            <a:ext cx="5192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/>
              <a:t>Figure 18 .Training logs : training losses vs Epochs.</a:t>
            </a:r>
            <a:r>
              <a:rPr lang="en-GB" sz="1100"/>
              <a:t> 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43"/>
          <p:cNvSpPr txBox="1"/>
          <p:nvPr/>
        </p:nvSpPr>
        <p:spPr>
          <a:xfrm>
            <a:off x="2300" y="432375"/>
            <a:ext cx="9144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351" name="Google Shape;351;p43"/>
          <p:cNvSpPr txBox="1"/>
          <p:nvPr/>
        </p:nvSpPr>
        <p:spPr>
          <a:xfrm>
            <a:off x="70850" y="501725"/>
            <a:ext cx="9006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</a:endParaRPr>
          </a:p>
        </p:txBody>
      </p:sp>
      <p:sp>
        <p:nvSpPr>
          <p:cNvPr id="352" name="Google Shape;352;p43"/>
          <p:cNvSpPr txBox="1"/>
          <p:nvPr/>
        </p:nvSpPr>
        <p:spPr>
          <a:xfrm>
            <a:off x="-150" y="4836050"/>
            <a:ext cx="9144000" cy="3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Pg 30  Scientific Seminar</a:t>
            </a:r>
            <a:endParaRPr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3" name="Google Shape;353;p43"/>
          <p:cNvSpPr txBox="1"/>
          <p:nvPr/>
        </p:nvSpPr>
        <p:spPr>
          <a:xfrm>
            <a:off x="2300" y="4625"/>
            <a:ext cx="9144000" cy="4971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/>
              <a:t>5. Results and Analysis : Performance on KITTI Dataset</a:t>
            </a:r>
            <a:endParaRPr sz="2200"/>
          </a:p>
        </p:txBody>
      </p:sp>
      <p:sp>
        <p:nvSpPr>
          <p:cNvPr id="354" name="Google Shape;354;p43"/>
          <p:cNvSpPr txBox="1"/>
          <p:nvPr/>
        </p:nvSpPr>
        <p:spPr>
          <a:xfrm>
            <a:off x="0" y="658825"/>
            <a:ext cx="9144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</a:endParaRPr>
          </a:p>
        </p:txBody>
      </p:sp>
      <p:sp>
        <p:nvSpPr>
          <p:cNvPr id="355" name="Google Shape;355;p43"/>
          <p:cNvSpPr txBox="1"/>
          <p:nvPr/>
        </p:nvSpPr>
        <p:spPr>
          <a:xfrm>
            <a:off x="0" y="501725"/>
            <a:ext cx="9077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356" name="Google Shape;356;p43"/>
          <p:cNvSpPr txBox="1"/>
          <p:nvPr/>
        </p:nvSpPr>
        <p:spPr>
          <a:xfrm>
            <a:off x="-150" y="612575"/>
            <a:ext cx="9077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357" name="Google Shape;357;p43"/>
          <p:cNvSpPr txBox="1"/>
          <p:nvPr/>
        </p:nvSpPr>
        <p:spPr>
          <a:xfrm>
            <a:off x="0" y="501725"/>
            <a:ext cx="9144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358" name="Google Shape;358;p43"/>
          <p:cNvSpPr txBox="1"/>
          <p:nvPr/>
        </p:nvSpPr>
        <p:spPr>
          <a:xfrm>
            <a:off x="173375" y="813175"/>
            <a:ext cx="8682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lt1"/>
                </a:solidFill>
              </a:rPr>
              <a:t>Epoch-Wise Loss and Metric Trends</a:t>
            </a:r>
            <a:endParaRPr sz="1800">
              <a:solidFill>
                <a:schemeClr val="lt1"/>
              </a:solidFill>
            </a:endParaRPr>
          </a:p>
        </p:txBody>
      </p:sp>
      <p:pic>
        <p:nvPicPr>
          <p:cNvPr id="359" name="Google Shape;35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9663" y="1427275"/>
            <a:ext cx="4398369" cy="3256376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43"/>
          <p:cNvSpPr txBox="1"/>
          <p:nvPr/>
        </p:nvSpPr>
        <p:spPr>
          <a:xfrm>
            <a:off x="2256800" y="4683650"/>
            <a:ext cx="4635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/>
              <a:t>Figure 19 .Training logs : Validation metrics vs Epochs.</a:t>
            </a:r>
            <a:r>
              <a:rPr lang="en-GB" sz="1100"/>
              <a:t> 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44"/>
          <p:cNvSpPr txBox="1"/>
          <p:nvPr/>
        </p:nvSpPr>
        <p:spPr>
          <a:xfrm>
            <a:off x="2300" y="432375"/>
            <a:ext cx="9144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366" name="Google Shape;366;p44"/>
          <p:cNvSpPr txBox="1"/>
          <p:nvPr/>
        </p:nvSpPr>
        <p:spPr>
          <a:xfrm>
            <a:off x="70850" y="501725"/>
            <a:ext cx="9006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</a:endParaRPr>
          </a:p>
        </p:txBody>
      </p:sp>
      <p:sp>
        <p:nvSpPr>
          <p:cNvPr id="367" name="Google Shape;367;p44"/>
          <p:cNvSpPr txBox="1"/>
          <p:nvPr/>
        </p:nvSpPr>
        <p:spPr>
          <a:xfrm>
            <a:off x="-150" y="4836050"/>
            <a:ext cx="9144000" cy="3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Pg 31  Scientific Seminar</a:t>
            </a:r>
            <a:endParaRPr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8" name="Google Shape;368;p44"/>
          <p:cNvSpPr txBox="1"/>
          <p:nvPr/>
        </p:nvSpPr>
        <p:spPr>
          <a:xfrm>
            <a:off x="2300" y="4625"/>
            <a:ext cx="9144000" cy="4971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/>
              <a:t>5. Results and Analysis : Performance on KITTI Dataset</a:t>
            </a:r>
            <a:endParaRPr sz="2200"/>
          </a:p>
        </p:txBody>
      </p:sp>
      <p:sp>
        <p:nvSpPr>
          <p:cNvPr id="369" name="Google Shape;369;p44"/>
          <p:cNvSpPr txBox="1"/>
          <p:nvPr/>
        </p:nvSpPr>
        <p:spPr>
          <a:xfrm>
            <a:off x="0" y="658825"/>
            <a:ext cx="9144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</a:endParaRPr>
          </a:p>
        </p:txBody>
      </p:sp>
      <p:sp>
        <p:nvSpPr>
          <p:cNvPr id="370" name="Google Shape;370;p44"/>
          <p:cNvSpPr txBox="1"/>
          <p:nvPr/>
        </p:nvSpPr>
        <p:spPr>
          <a:xfrm>
            <a:off x="0" y="501725"/>
            <a:ext cx="9077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371" name="Google Shape;371;p44"/>
          <p:cNvSpPr txBox="1"/>
          <p:nvPr/>
        </p:nvSpPr>
        <p:spPr>
          <a:xfrm>
            <a:off x="-150" y="612575"/>
            <a:ext cx="9077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372" name="Google Shape;372;p44"/>
          <p:cNvSpPr txBox="1"/>
          <p:nvPr/>
        </p:nvSpPr>
        <p:spPr>
          <a:xfrm>
            <a:off x="0" y="501725"/>
            <a:ext cx="9144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373" name="Google Shape;373;p44"/>
          <p:cNvSpPr txBox="1"/>
          <p:nvPr/>
        </p:nvSpPr>
        <p:spPr>
          <a:xfrm>
            <a:off x="197400" y="734275"/>
            <a:ext cx="8682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lt1"/>
                </a:solidFill>
              </a:rPr>
              <a:t>Confusion Matrix and Class-Wise Observations</a:t>
            </a:r>
            <a:endParaRPr sz="1800">
              <a:solidFill>
                <a:schemeClr val="lt1"/>
              </a:solidFill>
            </a:endParaRPr>
          </a:p>
        </p:txBody>
      </p:sp>
      <p:pic>
        <p:nvPicPr>
          <p:cNvPr id="374" name="Google Shape;37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4104" y="1195975"/>
            <a:ext cx="4664446" cy="3640075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44"/>
          <p:cNvSpPr txBox="1"/>
          <p:nvPr/>
        </p:nvSpPr>
        <p:spPr>
          <a:xfrm>
            <a:off x="1710650" y="4812800"/>
            <a:ext cx="52383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/>
              <a:t>Figure 20  After training : Confusion Matrix normalized.</a:t>
            </a:r>
            <a:r>
              <a:rPr lang="en-GB" sz="1100"/>
              <a:t> 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45"/>
          <p:cNvSpPr txBox="1"/>
          <p:nvPr/>
        </p:nvSpPr>
        <p:spPr>
          <a:xfrm>
            <a:off x="2300" y="432375"/>
            <a:ext cx="9144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381" name="Google Shape;381;p45"/>
          <p:cNvSpPr txBox="1"/>
          <p:nvPr/>
        </p:nvSpPr>
        <p:spPr>
          <a:xfrm>
            <a:off x="70850" y="501725"/>
            <a:ext cx="9006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</a:endParaRPr>
          </a:p>
        </p:txBody>
      </p:sp>
      <p:sp>
        <p:nvSpPr>
          <p:cNvPr id="382" name="Google Shape;382;p45"/>
          <p:cNvSpPr txBox="1"/>
          <p:nvPr/>
        </p:nvSpPr>
        <p:spPr>
          <a:xfrm>
            <a:off x="-150" y="4836050"/>
            <a:ext cx="9144000" cy="3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Pg 32  Scientific Seminar</a:t>
            </a:r>
            <a:endParaRPr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3" name="Google Shape;383;p45"/>
          <p:cNvSpPr txBox="1"/>
          <p:nvPr/>
        </p:nvSpPr>
        <p:spPr>
          <a:xfrm>
            <a:off x="2300" y="4625"/>
            <a:ext cx="9144000" cy="4971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/>
              <a:t>5. Results and Analysis : Performance on KITTI Dataset</a:t>
            </a:r>
            <a:endParaRPr sz="2200"/>
          </a:p>
        </p:txBody>
      </p:sp>
      <p:sp>
        <p:nvSpPr>
          <p:cNvPr id="384" name="Google Shape;384;p45"/>
          <p:cNvSpPr txBox="1"/>
          <p:nvPr/>
        </p:nvSpPr>
        <p:spPr>
          <a:xfrm>
            <a:off x="0" y="658825"/>
            <a:ext cx="9144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</a:endParaRPr>
          </a:p>
        </p:txBody>
      </p:sp>
      <p:sp>
        <p:nvSpPr>
          <p:cNvPr id="385" name="Google Shape;385;p45"/>
          <p:cNvSpPr txBox="1"/>
          <p:nvPr/>
        </p:nvSpPr>
        <p:spPr>
          <a:xfrm>
            <a:off x="0" y="501725"/>
            <a:ext cx="9077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386" name="Google Shape;386;p45"/>
          <p:cNvSpPr txBox="1"/>
          <p:nvPr/>
        </p:nvSpPr>
        <p:spPr>
          <a:xfrm>
            <a:off x="-150" y="612575"/>
            <a:ext cx="9077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387" name="Google Shape;387;p45"/>
          <p:cNvSpPr txBox="1"/>
          <p:nvPr/>
        </p:nvSpPr>
        <p:spPr>
          <a:xfrm>
            <a:off x="0" y="501725"/>
            <a:ext cx="9144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388" name="Google Shape;388;p45"/>
          <p:cNvSpPr txBox="1"/>
          <p:nvPr/>
        </p:nvSpPr>
        <p:spPr>
          <a:xfrm>
            <a:off x="197400" y="658825"/>
            <a:ext cx="8682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lt1"/>
                </a:solidFill>
              </a:rPr>
              <a:t>Precision–Recall Curve and F1</a:t>
            </a:r>
            <a:endParaRPr sz="1800">
              <a:solidFill>
                <a:schemeClr val="lt1"/>
              </a:solidFill>
            </a:endParaRPr>
          </a:p>
        </p:txBody>
      </p:sp>
      <p:pic>
        <p:nvPicPr>
          <p:cNvPr id="389" name="Google Shape;389;p45"/>
          <p:cNvPicPr preferRelativeResize="0"/>
          <p:nvPr/>
        </p:nvPicPr>
        <p:blipFill rotWithShape="1">
          <a:blip r:embed="rId3">
            <a:alphaModFix/>
          </a:blip>
          <a:srcRect b="0" l="6507" r="0" t="0"/>
          <a:stretch/>
        </p:blipFill>
        <p:spPr>
          <a:xfrm>
            <a:off x="173375" y="1427275"/>
            <a:ext cx="4649250" cy="3256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75025" y="1427275"/>
            <a:ext cx="4016576" cy="3228551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p45"/>
          <p:cNvSpPr txBox="1"/>
          <p:nvPr/>
        </p:nvSpPr>
        <p:spPr>
          <a:xfrm>
            <a:off x="197400" y="4655825"/>
            <a:ext cx="4649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/>
              <a:t>Figure 21  After training : PR Curve.</a:t>
            </a:r>
            <a:r>
              <a:rPr lang="en-GB" sz="1100"/>
              <a:t> </a:t>
            </a:r>
            <a:endParaRPr/>
          </a:p>
        </p:txBody>
      </p:sp>
      <p:sp>
        <p:nvSpPr>
          <p:cNvPr id="392" name="Google Shape;392;p45"/>
          <p:cNvSpPr txBox="1"/>
          <p:nvPr/>
        </p:nvSpPr>
        <p:spPr>
          <a:xfrm>
            <a:off x="4974950" y="4655825"/>
            <a:ext cx="4016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/>
              <a:t>Figure 22  After training : F1 curve.</a:t>
            </a:r>
            <a:r>
              <a:rPr lang="en-GB" sz="1100"/>
              <a:t> 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46"/>
          <p:cNvSpPr txBox="1"/>
          <p:nvPr/>
        </p:nvSpPr>
        <p:spPr>
          <a:xfrm>
            <a:off x="2300" y="432375"/>
            <a:ext cx="9144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398" name="Google Shape;398;p46"/>
          <p:cNvSpPr txBox="1"/>
          <p:nvPr/>
        </p:nvSpPr>
        <p:spPr>
          <a:xfrm>
            <a:off x="70850" y="501725"/>
            <a:ext cx="9006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</a:endParaRPr>
          </a:p>
        </p:txBody>
      </p:sp>
      <p:sp>
        <p:nvSpPr>
          <p:cNvPr id="399" name="Google Shape;399;p46"/>
          <p:cNvSpPr txBox="1"/>
          <p:nvPr/>
        </p:nvSpPr>
        <p:spPr>
          <a:xfrm>
            <a:off x="-150" y="4836050"/>
            <a:ext cx="9144000" cy="3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Pg 33  Scientific Seminar</a:t>
            </a:r>
            <a:endParaRPr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0" name="Google Shape;400;p46"/>
          <p:cNvSpPr txBox="1"/>
          <p:nvPr/>
        </p:nvSpPr>
        <p:spPr>
          <a:xfrm>
            <a:off x="2300" y="4625"/>
            <a:ext cx="9144000" cy="4971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/>
              <a:t>5. Results and Analysis : Performance on KITTI Dataset</a:t>
            </a:r>
            <a:endParaRPr sz="2200"/>
          </a:p>
        </p:txBody>
      </p:sp>
      <p:sp>
        <p:nvSpPr>
          <p:cNvPr id="401" name="Google Shape;401;p46"/>
          <p:cNvSpPr txBox="1"/>
          <p:nvPr/>
        </p:nvSpPr>
        <p:spPr>
          <a:xfrm>
            <a:off x="0" y="658825"/>
            <a:ext cx="9144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</a:endParaRPr>
          </a:p>
        </p:txBody>
      </p:sp>
      <p:sp>
        <p:nvSpPr>
          <p:cNvPr id="402" name="Google Shape;402;p46"/>
          <p:cNvSpPr txBox="1"/>
          <p:nvPr/>
        </p:nvSpPr>
        <p:spPr>
          <a:xfrm>
            <a:off x="0" y="501725"/>
            <a:ext cx="9077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403" name="Google Shape;403;p46"/>
          <p:cNvSpPr txBox="1"/>
          <p:nvPr/>
        </p:nvSpPr>
        <p:spPr>
          <a:xfrm>
            <a:off x="-150" y="612575"/>
            <a:ext cx="9077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404" name="Google Shape;404;p46"/>
          <p:cNvSpPr txBox="1"/>
          <p:nvPr/>
        </p:nvSpPr>
        <p:spPr>
          <a:xfrm>
            <a:off x="0" y="501725"/>
            <a:ext cx="9144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405" name="Google Shape;405;p46"/>
          <p:cNvSpPr txBox="1"/>
          <p:nvPr/>
        </p:nvSpPr>
        <p:spPr>
          <a:xfrm>
            <a:off x="197400" y="658825"/>
            <a:ext cx="8682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lt1"/>
                </a:solidFill>
              </a:rPr>
              <a:t>Qualitative Results</a:t>
            </a:r>
            <a:endParaRPr sz="1800">
              <a:solidFill>
                <a:schemeClr val="lt1"/>
              </a:solidFill>
            </a:endParaRPr>
          </a:p>
        </p:txBody>
      </p:sp>
      <p:pic>
        <p:nvPicPr>
          <p:cNvPr id="406" name="Google Shape;406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5725" y="1013676"/>
            <a:ext cx="7325942" cy="3772125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Google Shape;407;p46"/>
          <p:cNvSpPr txBox="1"/>
          <p:nvPr/>
        </p:nvSpPr>
        <p:spPr>
          <a:xfrm>
            <a:off x="908850" y="4785800"/>
            <a:ext cx="7326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/>
              <a:t>Figure 23  After training : </a:t>
            </a:r>
            <a:r>
              <a:rPr b="1" lang="en-GB" sz="1100"/>
              <a:t>Qualitative</a:t>
            </a:r>
            <a:r>
              <a:rPr b="1" lang="en-GB" sz="1100"/>
              <a:t> results .</a:t>
            </a:r>
            <a:r>
              <a:rPr lang="en-GB" sz="1100"/>
              <a:t> 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47"/>
          <p:cNvSpPr txBox="1"/>
          <p:nvPr/>
        </p:nvSpPr>
        <p:spPr>
          <a:xfrm>
            <a:off x="2300" y="432375"/>
            <a:ext cx="9144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413" name="Google Shape;413;p47"/>
          <p:cNvSpPr txBox="1"/>
          <p:nvPr/>
        </p:nvSpPr>
        <p:spPr>
          <a:xfrm>
            <a:off x="70850" y="501725"/>
            <a:ext cx="9006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</a:endParaRPr>
          </a:p>
        </p:txBody>
      </p:sp>
      <p:sp>
        <p:nvSpPr>
          <p:cNvPr id="414" name="Google Shape;414;p47"/>
          <p:cNvSpPr txBox="1"/>
          <p:nvPr/>
        </p:nvSpPr>
        <p:spPr>
          <a:xfrm>
            <a:off x="-150" y="4836050"/>
            <a:ext cx="9144000" cy="3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Pg 34  Scientific Seminar</a:t>
            </a:r>
            <a:endParaRPr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5" name="Google Shape;415;p47"/>
          <p:cNvSpPr txBox="1"/>
          <p:nvPr/>
        </p:nvSpPr>
        <p:spPr>
          <a:xfrm>
            <a:off x="2300" y="4625"/>
            <a:ext cx="9144000" cy="4971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/>
              <a:t>5. Results and Analysis : Performance on KITTI Dataset</a:t>
            </a:r>
            <a:endParaRPr sz="2200"/>
          </a:p>
        </p:txBody>
      </p:sp>
      <p:sp>
        <p:nvSpPr>
          <p:cNvPr id="416" name="Google Shape;416;p47"/>
          <p:cNvSpPr txBox="1"/>
          <p:nvPr/>
        </p:nvSpPr>
        <p:spPr>
          <a:xfrm>
            <a:off x="0" y="658825"/>
            <a:ext cx="9144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</a:endParaRPr>
          </a:p>
        </p:txBody>
      </p:sp>
      <p:sp>
        <p:nvSpPr>
          <p:cNvPr id="417" name="Google Shape;417;p47"/>
          <p:cNvSpPr txBox="1"/>
          <p:nvPr/>
        </p:nvSpPr>
        <p:spPr>
          <a:xfrm>
            <a:off x="0" y="501725"/>
            <a:ext cx="9077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418" name="Google Shape;418;p47"/>
          <p:cNvSpPr txBox="1"/>
          <p:nvPr/>
        </p:nvSpPr>
        <p:spPr>
          <a:xfrm>
            <a:off x="-150" y="612575"/>
            <a:ext cx="9077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419" name="Google Shape;419;p47"/>
          <p:cNvSpPr txBox="1"/>
          <p:nvPr/>
        </p:nvSpPr>
        <p:spPr>
          <a:xfrm>
            <a:off x="0" y="501725"/>
            <a:ext cx="9144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420" name="Google Shape;420;p47"/>
          <p:cNvSpPr txBox="1"/>
          <p:nvPr/>
        </p:nvSpPr>
        <p:spPr>
          <a:xfrm>
            <a:off x="197400" y="658825"/>
            <a:ext cx="8682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lt1"/>
                </a:solidFill>
              </a:rPr>
              <a:t>Qualitative Results</a:t>
            </a:r>
            <a:endParaRPr sz="1800">
              <a:solidFill>
                <a:schemeClr val="lt1"/>
              </a:solidFill>
            </a:endParaRPr>
          </a:p>
        </p:txBody>
      </p:sp>
      <p:pic>
        <p:nvPicPr>
          <p:cNvPr id="421" name="Google Shape;421;p47" title="000075.jpg"/>
          <p:cNvPicPr preferRelativeResize="0"/>
          <p:nvPr/>
        </p:nvPicPr>
        <p:blipFill rotWithShape="1">
          <a:blip r:embed="rId3">
            <a:alphaModFix/>
          </a:blip>
          <a:srcRect b="0" l="3613" r="28723" t="16964"/>
          <a:stretch/>
        </p:blipFill>
        <p:spPr>
          <a:xfrm>
            <a:off x="1054150" y="1185125"/>
            <a:ext cx="4345975" cy="1610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" name="Google Shape;422;p47" title="000116.jpg"/>
          <p:cNvPicPr preferRelativeResize="0"/>
          <p:nvPr/>
        </p:nvPicPr>
        <p:blipFill rotWithShape="1">
          <a:blip r:embed="rId4">
            <a:alphaModFix/>
          </a:blip>
          <a:srcRect b="0" l="0" r="24402" t="0"/>
          <a:stretch/>
        </p:blipFill>
        <p:spPr>
          <a:xfrm>
            <a:off x="1054150" y="2947900"/>
            <a:ext cx="4345975" cy="1735750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p47"/>
          <p:cNvSpPr txBox="1"/>
          <p:nvPr/>
        </p:nvSpPr>
        <p:spPr>
          <a:xfrm>
            <a:off x="5675200" y="1006438"/>
            <a:ext cx="3000000" cy="37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</a:rPr>
              <a:t>After 100 epochs, model achieves high detection performance on the KITTI validation set—mAP@0.50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</a:rPr>
              <a:t>of 0.9187, with overall precision 0.941 and recall 0.849. Class confusion is minimal except for visually similar categories (Car and Van). These results establish a robust baseline for subsequent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</a:rPr>
              <a:t>cross-dataset evaluation.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424" name="Google Shape;424;p47"/>
          <p:cNvSpPr txBox="1"/>
          <p:nvPr/>
        </p:nvSpPr>
        <p:spPr>
          <a:xfrm>
            <a:off x="554800" y="4620300"/>
            <a:ext cx="5120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/>
              <a:t>Figure 24,25 . A object detection dataset image.</a:t>
            </a:r>
            <a:r>
              <a:rPr lang="en-GB" sz="1100"/>
              <a:t> (Geiger et al., 2011).</a:t>
            </a:r>
            <a:br>
              <a:rPr lang="en-GB" sz="1100"/>
            </a:br>
            <a:r>
              <a:rPr lang="en-GB" sz="1100"/>
              <a:t>		With testing results 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48"/>
          <p:cNvSpPr txBox="1"/>
          <p:nvPr/>
        </p:nvSpPr>
        <p:spPr>
          <a:xfrm>
            <a:off x="2300" y="432375"/>
            <a:ext cx="9144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430" name="Google Shape;430;p48"/>
          <p:cNvSpPr txBox="1"/>
          <p:nvPr/>
        </p:nvSpPr>
        <p:spPr>
          <a:xfrm>
            <a:off x="70850" y="501725"/>
            <a:ext cx="9006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</a:endParaRPr>
          </a:p>
        </p:txBody>
      </p:sp>
      <p:sp>
        <p:nvSpPr>
          <p:cNvPr id="431" name="Google Shape;431;p48"/>
          <p:cNvSpPr txBox="1"/>
          <p:nvPr/>
        </p:nvSpPr>
        <p:spPr>
          <a:xfrm>
            <a:off x="-150" y="4836050"/>
            <a:ext cx="9144000" cy="3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Pg 35  Scientific Seminar</a:t>
            </a:r>
            <a:endParaRPr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2" name="Google Shape;432;p48"/>
          <p:cNvSpPr txBox="1"/>
          <p:nvPr/>
        </p:nvSpPr>
        <p:spPr>
          <a:xfrm>
            <a:off x="2300" y="4625"/>
            <a:ext cx="9144000" cy="4971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/>
              <a:t>5. Results and Analysis : </a:t>
            </a:r>
            <a:r>
              <a:rPr lang="en-GB" sz="2200"/>
              <a:t>Cross-Country Analysis</a:t>
            </a:r>
            <a:endParaRPr sz="2200"/>
          </a:p>
        </p:txBody>
      </p:sp>
      <p:sp>
        <p:nvSpPr>
          <p:cNvPr id="433" name="Google Shape;433;p48"/>
          <p:cNvSpPr txBox="1"/>
          <p:nvPr/>
        </p:nvSpPr>
        <p:spPr>
          <a:xfrm>
            <a:off x="0" y="658825"/>
            <a:ext cx="9144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</a:endParaRPr>
          </a:p>
        </p:txBody>
      </p:sp>
      <p:sp>
        <p:nvSpPr>
          <p:cNvPr id="434" name="Google Shape;434;p48"/>
          <p:cNvSpPr txBox="1"/>
          <p:nvPr/>
        </p:nvSpPr>
        <p:spPr>
          <a:xfrm>
            <a:off x="0" y="501725"/>
            <a:ext cx="9077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435" name="Google Shape;435;p48"/>
          <p:cNvSpPr txBox="1"/>
          <p:nvPr/>
        </p:nvSpPr>
        <p:spPr>
          <a:xfrm>
            <a:off x="-150" y="612575"/>
            <a:ext cx="9077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436" name="Google Shape;436;p48"/>
          <p:cNvSpPr txBox="1"/>
          <p:nvPr/>
        </p:nvSpPr>
        <p:spPr>
          <a:xfrm>
            <a:off x="35450" y="501725"/>
            <a:ext cx="9077700" cy="37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</a:rPr>
              <a:t> </a:t>
            </a:r>
            <a:r>
              <a:rPr b="1" lang="en-GB" sz="1800">
                <a:solidFill>
                  <a:schemeClr val="lt1"/>
                </a:solidFill>
              </a:rPr>
              <a:t>5.2.1 Overall Metric Degradation:</a:t>
            </a:r>
            <a:endParaRPr b="1" sz="1800"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b="1" lang="en-GB" sz="1800">
                <a:solidFill>
                  <a:schemeClr val="lt1"/>
                </a:solidFill>
              </a:rPr>
              <a:t>Precision:</a:t>
            </a:r>
            <a:r>
              <a:rPr lang="en-GB" sz="1800">
                <a:solidFill>
                  <a:schemeClr val="lt1"/>
                </a:solidFill>
              </a:rPr>
              <a:t> 0.2509</a:t>
            </a:r>
            <a:endParaRPr sz="1800"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b="1" lang="en-GB" sz="1800">
                <a:solidFill>
                  <a:schemeClr val="lt1"/>
                </a:solidFill>
              </a:rPr>
              <a:t>Recall:</a:t>
            </a:r>
            <a:r>
              <a:rPr lang="en-GB" sz="1800">
                <a:solidFill>
                  <a:schemeClr val="lt1"/>
                </a:solidFill>
              </a:rPr>
              <a:t> 0.1229</a:t>
            </a:r>
            <a:endParaRPr sz="1800"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b="1" lang="en-GB" sz="1800">
                <a:solidFill>
                  <a:schemeClr val="lt1"/>
                </a:solidFill>
              </a:rPr>
              <a:t>mAP@0.50:</a:t>
            </a:r>
            <a:r>
              <a:rPr lang="en-GB" sz="1800">
                <a:solidFill>
                  <a:schemeClr val="lt1"/>
                </a:solidFill>
              </a:rPr>
              <a:t> 0.1217</a:t>
            </a:r>
            <a:endParaRPr sz="1800"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b="1" lang="en-GB" sz="1800">
                <a:solidFill>
                  <a:schemeClr val="lt1"/>
                </a:solidFill>
              </a:rPr>
              <a:t>mAP@0.50:0.95:</a:t>
            </a:r>
            <a:r>
              <a:rPr lang="en-GB" sz="1800">
                <a:solidFill>
                  <a:schemeClr val="lt1"/>
                </a:solidFill>
              </a:rPr>
              <a:t> 0.0649</a:t>
            </a:r>
            <a:br>
              <a:rPr lang="en-GB" sz="1800">
                <a:solidFill>
                  <a:schemeClr val="lt1"/>
                </a:solidFill>
              </a:rPr>
            </a:br>
            <a:r>
              <a:rPr lang="en-GB" sz="1800">
                <a:solidFill>
                  <a:schemeClr val="lt1"/>
                </a:solidFill>
              </a:rPr>
              <a:t>  Compared to KITTI mAP@0.50 of </a:t>
            </a:r>
            <a:r>
              <a:rPr b="1" lang="en-GB" sz="1800">
                <a:solidFill>
                  <a:schemeClr val="lt1"/>
                </a:solidFill>
              </a:rPr>
              <a:t>0.9187</a:t>
            </a:r>
            <a:r>
              <a:rPr lang="en-GB" sz="1800">
                <a:solidFill>
                  <a:schemeClr val="lt1"/>
                </a:solidFill>
              </a:rPr>
              <a:t>, this drop shows </a:t>
            </a:r>
            <a:r>
              <a:rPr b="1" lang="en-GB" sz="1800">
                <a:solidFill>
                  <a:schemeClr val="lt1"/>
                </a:solidFill>
              </a:rPr>
              <a:t>major domain shift impact</a:t>
            </a:r>
            <a:r>
              <a:rPr lang="en-GB" sz="1800">
                <a:solidFill>
                  <a:schemeClr val="lt1"/>
                </a:solidFill>
              </a:rPr>
              <a:t>.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</a:rPr>
              <a:t> </a:t>
            </a:r>
            <a:r>
              <a:rPr b="1" lang="en-GB" sz="1800">
                <a:solidFill>
                  <a:schemeClr val="lt1"/>
                </a:solidFill>
              </a:rPr>
              <a:t>Possible Causes:</a:t>
            </a:r>
            <a:endParaRPr b="1" sz="1800"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-GB" sz="1800">
                <a:solidFill>
                  <a:schemeClr val="lt1"/>
                </a:solidFill>
              </a:rPr>
              <a:t>Drastic changes in </a:t>
            </a:r>
            <a:r>
              <a:rPr b="1" lang="en-GB" sz="1800">
                <a:solidFill>
                  <a:schemeClr val="lt1"/>
                </a:solidFill>
              </a:rPr>
              <a:t>scene complexity</a:t>
            </a:r>
            <a:r>
              <a:rPr lang="en-GB" sz="1800">
                <a:solidFill>
                  <a:schemeClr val="lt1"/>
                </a:solidFill>
              </a:rPr>
              <a:t>, </a:t>
            </a:r>
            <a:r>
              <a:rPr b="1" lang="en-GB" sz="1800">
                <a:solidFill>
                  <a:schemeClr val="lt1"/>
                </a:solidFill>
              </a:rPr>
              <a:t>object appearance</a:t>
            </a:r>
            <a:r>
              <a:rPr lang="en-GB" sz="1800">
                <a:solidFill>
                  <a:schemeClr val="lt1"/>
                </a:solidFill>
              </a:rPr>
              <a:t>, and </a:t>
            </a:r>
            <a:r>
              <a:rPr b="1" lang="en-GB" sz="1800">
                <a:solidFill>
                  <a:schemeClr val="lt1"/>
                </a:solidFill>
              </a:rPr>
              <a:t>traffic density</a:t>
            </a:r>
            <a:endParaRPr b="1" sz="1800"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-GB" sz="1800">
                <a:solidFill>
                  <a:schemeClr val="lt1"/>
                </a:solidFill>
              </a:rPr>
              <a:t>Poor generalization of features trained on European roads to Indian scenarios</a:t>
            </a:r>
            <a:endParaRPr sz="1800">
              <a:solidFill>
                <a:schemeClr val="lt1"/>
              </a:solidFill>
            </a:endParaRPr>
          </a:p>
        </p:txBody>
      </p:sp>
      <p:pic>
        <p:nvPicPr>
          <p:cNvPr id="437" name="Google Shape;437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12150" y="963424"/>
            <a:ext cx="3066246" cy="1387975"/>
          </a:xfrm>
          <a:prstGeom prst="rect">
            <a:avLst/>
          </a:prstGeom>
          <a:noFill/>
          <a:ln>
            <a:noFill/>
          </a:ln>
        </p:spPr>
      </p:pic>
      <p:sp>
        <p:nvSpPr>
          <p:cNvPr id="438" name="Google Shape;438;p48"/>
          <p:cNvSpPr txBox="1"/>
          <p:nvPr/>
        </p:nvSpPr>
        <p:spPr>
          <a:xfrm>
            <a:off x="5180475" y="559425"/>
            <a:ext cx="2901300" cy="40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German model to German roads</a:t>
            </a:r>
            <a:endParaRPr sz="15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49"/>
          <p:cNvSpPr txBox="1"/>
          <p:nvPr/>
        </p:nvSpPr>
        <p:spPr>
          <a:xfrm>
            <a:off x="2300" y="432375"/>
            <a:ext cx="9144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444" name="Google Shape;444;p49"/>
          <p:cNvSpPr txBox="1"/>
          <p:nvPr/>
        </p:nvSpPr>
        <p:spPr>
          <a:xfrm>
            <a:off x="70850" y="501725"/>
            <a:ext cx="9006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</a:endParaRPr>
          </a:p>
        </p:txBody>
      </p:sp>
      <p:sp>
        <p:nvSpPr>
          <p:cNvPr id="445" name="Google Shape;445;p49"/>
          <p:cNvSpPr txBox="1"/>
          <p:nvPr/>
        </p:nvSpPr>
        <p:spPr>
          <a:xfrm>
            <a:off x="-150" y="4836050"/>
            <a:ext cx="9144000" cy="3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Pg 36  Scientific Seminar</a:t>
            </a:r>
            <a:endParaRPr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6" name="Google Shape;446;p49"/>
          <p:cNvSpPr txBox="1"/>
          <p:nvPr/>
        </p:nvSpPr>
        <p:spPr>
          <a:xfrm>
            <a:off x="2300" y="4625"/>
            <a:ext cx="9144000" cy="4971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/>
              <a:t>5. Results and Analysis : Cross-Country Analysis</a:t>
            </a:r>
            <a:endParaRPr sz="2200"/>
          </a:p>
        </p:txBody>
      </p:sp>
      <p:sp>
        <p:nvSpPr>
          <p:cNvPr id="447" name="Google Shape;447;p49"/>
          <p:cNvSpPr txBox="1"/>
          <p:nvPr/>
        </p:nvSpPr>
        <p:spPr>
          <a:xfrm>
            <a:off x="0" y="658825"/>
            <a:ext cx="9144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</a:endParaRPr>
          </a:p>
        </p:txBody>
      </p:sp>
      <p:sp>
        <p:nvSpPr>
          <p:cNvPr id="448" name="Google Shape;448;p49"/>
          <p:cNvSpPr txBox="1"/>
          <p:nvPr/>
        </p:nvSpPr>
        <p:spPr>
          <a:xfrm>
            <a:off x="0" y="501725"/>
            <a:ext cx="9077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449" name="Google Shape;449;p49"/>
          <p:cNvSpPr txBox="1"/>
          <p:nvPr/>
        </p:nvSpPr>
        <p:spPr>
          <a:xfrm>
            <a:off x="35450" y="501725"/>
            <a:ext cx="9077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450" name="Google Shape;450;p49"/>
          <p:cNvSpPr txBox="1"/>
          <p:nvPr/>
        </p:nvSpPr>
        <p:spPr>
          <a:xfrm>
            <a:off x="406875" y="801600"/>
            <a:ext cx="7651800" cy="40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</a:rPr>
              <a:t>C</a:t>
            </a:r>
            <a:r>
              <a:rPr lang="en-GB" sz="1800">
                <a:solidFill>
                  <a:schemeClr val="lt1"/>
                </a:solidFill>
              </a:rPr>
              <a:t>lass-wise mAP@0.50 score</a:t>
            </a:r>
            <a:br>
              <a:rPr lang="en-GB" sz="1800">
                <a:solidFill>
                  <a:schemeClr val="lt1"/>
                </a:solidFill>
              </a:rPr>
            </a:br>
            <a:br>
              <a:rPr lang="en-GB" sz="1800">
                <a:solidFill>
                  <a:schemeClr val="lt1"/>
                </a:solidFill>
              </a:rPr>
            </a:br>
            <a:r>
              <a:rPr lang="en-GB" sz="1800">
                <a:solidFill>
                  <a:schemeClr val="lt1"/>
                </a:solidFill>
              </a:rPr>
              <a:t>• "Van": 0.0227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</a:rPr>
              <a:t>• "Truck": 0.0005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</a:rPr>
              <a:t>• "Pedestrians": 0.0242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</a:rPr>
              <a:t>• "Person_Sitting": 0.0649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</a:rPr>
              <a:t>Only </a:t>
            </a:r>
            <a:r>
              <a:rPr b="1" lang="en-GB" sz="1800">
                <a:solidFill>
                  <a:schemeClr val="lt1"/>
                </a:solidFill>
              </a:rPr>
              <a:t>"Car"</a:t>
            </a:r>
            <a:r>
              <a:rPr lang="en-GB" sz="1800">
                <a:solidFill>
                  <a:schemeClr val="lt1"/>
                </a:solidFill>
              </a:rPr>
              <a:t> class showed moderate detectability</a:t>
            </a:r>
            <a:br>
              <a:rPr lang="en-GB" sz="1800">
                <a:solidFill>
                  <a:schemeClr val="lt1"/>
                </a:solidFill>
              </a:rPr>
            </a:b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</a:rPr>
              <a:t>Other classes failed due to </a:t>
            </a:r>
            <a:r>
              <a:rPr b="1" lang="en-GB" sz="1800">
                <a:solidFill>
                  <a:schemeClr val="lt1"/>
                </a:solidFill>
              </a:rPr>
              <a:t>domain-invariant features</a:t>
            </a:r>
            <a:r>
              <a:rPr lang="en-GB" sz="1800">
                <a:solidFill>
                  <a:schemeClr val="lt1"/>
                </a:solidFill>
              </a:rPr>
              <a:t> being weak</a:t>
            </a:r>
            <a:br>
              <a:rPr lang="en-GB" sz="1800">
                <a:solidFill>
                  <a:schemeClr val="lt1"/>
                </a:solidFill>
              </a:rPr>
            </a:b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</a:rPr>
              <a:t>Environment-induced occlusions, lighting, and diverse object types likely affected accuracy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50"/>
          <p:cNvSpPr txBox="1"/>
          <p:nvPr/>
        </p:nvSpPr>
        <p:spPr>
          <a:xfrm>
            <a:off x="2300" y="432375"/>
            <a:ext cx="9144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456" name="Google Shape;456;p50"/>
          <p:cNvSpPr txBox="1"/>
          <p:nvPr/>
        </p:nvSpPr>
        <p:spPr>
          <a:xfrm>
            <a:off x="70850" y="501725"/>
            <a:ext cx="9006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</a:endParaRPr>
          </a:p>
        </p:txBody>
      </p:sp>
      <p:sp>
        <p:nvSpPr>
          <p:cNvPr id="457" name="Google Shape;457;p50"/>
          <p:cNvSpPr txBox="1"/>
          <p:nvPr/>
        </p:nvSpPr>
        <p:spPr>
          <a:xfrm>
            <a:off x="-150" y="4836050"/>
            <a:ext cx="9144000" cy="3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Pg 37  Scientific Seminar</a:t>
            </a:r>
            <a:endParaRPr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8" name="Google Shape;458;p50"/>
          <p:cNvSpPr txBox="1"/>
          <p:nvPr/>
        </p:nvSpPr>
        <p:spPr>
          <a:xfrm>
            <a:off x="2300" y="4625"/>
            <a:ext cx="9144000" cy="4971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/>
              <a:t>5. Results and Analysis : Confusion Matrix normalized</a:t>
            </a:r>
            <a:endParaRPr sz="2200"/>
          </a:p>
        </p:txBody>
      </p:sp>
      <p:sp>
        <p:nvSpPr>
          <p:cNvPr id="459" name="Google Shape;459;p50"/>
          <p:cNvSpPr txBox="1"/>
          <p:nvPr/>
        </p:nvSpPr>
        <p:spPr>
          <a:xfrm>
            <a:off x="0" y="658825"/>
            <a:ext cx="9144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</a:endParaRPr>
          </a:p>
        </p:txBody>
      </p:sp>
      <p:sp>
        <p:nvSpPr>
          <p:cNvPr id="460" name="Google Shape;460;p50"/>
          <p:cNvSpPr txBox="1"/>
          <p:nvPr/>
        </p:nvSpPr>
        <p:spPr>
          <a:xfrm>
            <a:off x="0" y="501725"/>
            <a:ext cx="9077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461" name="Google Shape;461;p50"/>
          <p:cNvSpPr txBox="1"/>
          <p:nvPr/>
        </p:nvSpPr>
        <p:spPr>
          <a:xfrm>
            <a:off x="35450" y="501725"/>
            <a:ext cx="9077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462" name="Google Shape;462;p50"/>
          <p:cNvSpPr txBox="1"/>
          <p:nvPr/>
        </p:nvSpPr>
        <p:spPr>
          <a:xfrm>
            <a:off x="406875" y="801600"/>
            <a:ext cx="7651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  <p:pic>
        <p:nvPicPr>
          <p:cNvPr id="463" name="Google Shape;463;p50" title="confusion_matrix_normalizedGI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6875" y="1062738"/>
            <a:ext cx="5077996" cy="3808489"/>
          </a:xfrm>
          <a:prstGeom prst="rect">
            <a:avLst/>
          </a:prstGeom>
          <a:noFill/>
          <a:ln>
            <a:noFill/>
          </a:ln>
        </p:spPr>
      </p:pic>
      <p:sp>
        <p:nvSpPr>
          <p:cNvPr id="464" name="Google Shape;464;p50"/>
          <p:cNvSpPr txBox="1"/>
          <p:nvPr/>
        </p:nvSpPr>
        <p:spPr>
          <a:xfrm>
            <a:off x="187725" y="601050"/>
            <a:ext cx="5724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lt1"/>
                </a:solidFill>
              </a:rPr>
              <a:t>Confusion Matrix and Class-Wise Observations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465" name="Google Shape;465;p50"/>
          <p:cNvSpPr txBox="1"/>
          <p:nvPr/>
        </p:nvSpPr>
        <p:spPr>
          <a:xfrm>
            <a:off x="1375450" y="4812800"/>
            <a:ext cx="3000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/>
              <a:t>Figure 26.</a:t>
            </a:r>
            <a:r>
              <a:rPr lang="en-GB" sz="1100"/>
              <a:t> Confusion Matrix Normalized </a:t>
            </a:r>
            <a:endParaRPr/>
          </a:p>
        </p:txBody>
      </p:sp>
      <p:sp>
        <p:nvSpPr>
          <p:cNvPr id="466" name="Google Shape;466;p50"/>
          <p:cNvSpPr txBox="1"/>
          <p:nvPr/>
        </p:nvSpPr>
        <p:spPr>
          <a:xfrm>
            <a:off x="5596600" y="963425"/>
            <a:ext cx="3481200" cy="40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</a:rPr>
              <a:t>The confusion matrix highlights frequent misclassification of real objects as background.</a:t>
            </a:r>
            <a:br>
              <a:rPr lang="en-GB" sz="1800">
                <a:solidFill>
                  <a:schemeClr val="lt1"/>
                </a:solidFill>
              </a:rPr>
            </a:b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</a:rPr>
              <a:t>under-detection is observed for "Trucks" and "Pedestrians."</a:t>
            </a:r>
            <a:br>
              <a:rPr lang="en-GB" sz="1800">
                <a:solidFill>
                  <a:schemeClr val="lt1"/>
                </a:solidFill>
              </a:rPr>
            </a:b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</a:rPr>
              <a:t>High background predictions shows the model struggles to recognize key objects in the Indian dataset.</a:t>
            </a:r>
            <a:br>
              <a:rPr lang="en-GB" sz="1800">
                <a:solidFill>
                  <a:schemeClr val="lt1"/>
                </a:solidFill>
              </a:rPr>
            </a:b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</a:rPr>
              <a:t>This reflects poor generalization across domains.</a:t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51"/>
          <p:cNvSpPr txBox="1"/>
          <p:nvPr/>
        </p:nvSpPr>
        <p:spPr>
          <a:xfrm>
            <a:off x="2300" y="432375"/>
            <a:ext cx="9144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472" name="Google Shape;472;p51"/>
          <p:cNvSpPr txBox="1"/>
          <p:nvPr/>
        </p:nvSpPr>
        <p:spPr>
          <a:xfrm>
            <a:off x="70850" y="501725"/>
            <a:ext cx="9006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</a:endParaRPr>
          </a:p>
        </p:txBody>
      </p:sp>
      <p:sp>
        <p:nvSpPr>
          <p:cNvPr id="473" name="Google Shape;473;p51"/>
          <p:cNvSpPr txBox="1"/>
          <p:nvPr/>
        </p:nvSpPr>
        <p:spPr>
          <a:xfrm>
            <a:off x="-150" y="4836050"/>
            <a:ext cx="9144000" cy="3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Pg 38  Scientific Seminar</a:t>
            </a:r>
            <a:endParaRPr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4" name="Google Shape;474;p51"/>
          <p:cNvSpPr txBox="1"/>
          <p:nvPr/>
        </p:nvSpPr>
        <p:spPr>
          <a:xfrm>
            <a:off x="2300" y="4625"/>
            <a:ext cx="9144000" cy="4971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/>
              <a:t>5. Results and Analysis : Confusion Matrix normalized</a:t>
            </a:r>
            <a:endParaRPr sz="2200"/>
          </a:p>
        </p:txBody>
      </p:sp>
      <p:sp>
        <p:nvSpPr>
          <p:cNvPr id="475" name="Google Shape;475;p51"/>
          <p:cNvSpPr txBox="1"/>
          <p:nvPr/>
        </p:nvSpPr>
        <p:spPr>
          <a:xfrm>
            <a:off x="0" y="658825"/>
            <a:ext cx="9144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</a:endParaRPr>
          </a:p>
        </p:txBody>
      </p:sp>
      <p:sp>
        <p:nvSpPr>
          <p:cNvPr id="476" name="Google Shape;476;p51"/>
          <p:cNvSpPr txBox="1"/>
          <p:nvPr/>
        </p:nvSpPr>
        <p:spPr>
          <a:xfrm>
            <a:off x="0" y="501725"/>
            <a:ext cx="9077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477" name="Google Shape;477;p51"/>
          <p:cNvSpPr txBox="1"/>
          <p:nvPr/>
        </p:nvSpPr>
        <p:spPr>
          <a:xfrm>
            <a:off x="35450" y="501725"/>
            <a:ext cx="9077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478" name="Google Shape;478;p51"/>
          <p:cNvSpPr txBox="1"/>
          <p:nvPr/>
        </p:nvSpPr>
        <p:spPr>
          <a:xfrm>
            <a:off x="406875" y="801600"/>
            <a:ext cx="7651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479" name="Google Shape;479;p51"/>
          <p:cNvSpPr txBox="1"/>
          <p:nvPr/>
        </p:nvSpPr>
        <p:spPr>
          <a:xfrm>
            <a:off x="187725" y="601050"/>
            <a:ext cx="5724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</a:rPr>
              <a:t>F1 Curve for Cross-Domain Evaluation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480" name="Google Shape;480;p51"/>
          <p:cNvSpPr txBox="1"/>
          <p:nvPr/>
        </p:nvSpPr>
        <p:spPr>
          <a:xfrm>
            <a:off x="1375450" y="4740150"/>
            <a:ext cx="3000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/>
              <a:t>Figure 27</a:t>
            </a:r>
            <a:r>
              <a:rPr b="1" lang="en-GB" sz="1100"/>
              <a:t>.</a:t>
            </a:r>
            <a:r>
              <a:rPr lang="en-GB" sz="1100"/>
              <a:t> F1 Curve</a:t>
            </a:r>
            <a:endParaRPr/>
          </a:p>
        </p:txBody>
      </p:sp>
      <p:sp>
        <p:nvSpPr>
          <p:cNvPr id="481" name="Google Shape;481;p51"/>
          <p:cNvSpPr txBox="1"/>
          <p:nvPr/>
        </p:nvSpPr>
        <p:spPr>
          <a:xfrm>
            <a:off x="5596600" y="963425"/>
            <a:ext cx="3481200" cy="434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</a:rPr>
              <a:t>The F1-Confidence curve shows how precision and recall trade off across confidence levels.</a:t>
            </a:r>
            <a:br>
              <a:rPr lang="en-GB" sz="1800">
                <a:solidFill>
                  <a:schemeClr val="lt1"/>
                </a:solidFill>
              </a:rPr>
            </a:br>
            <a:r>
              <a:rPr lang="en-GB" sz="1800">
                <a:solidFill>
                  <a:schemeClr val="lt1"/>
                </a:solidFill>
              </a:rPr>
              <a:t>The overall F1-score peaks at a low value, confirming weak performance.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</a:rPr>
              <a:t>Most classes show low F1-scores, highlighting poor generalization in the Indian dataset.</a:t>
            </a:r>
            <a:br>
              <a:rPr lang="en-GB" sz="1800">
                <a:solidFill>
                  <a:schemeClr val="lt1"/>
                </a:solidFill>
              </a:rPr>
            </a:b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</a:rPr>
              <a:t>Indicates the model is not reliable for cross-domain object detection.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  <p:pic>
        <p:nvPicPr>
          <p:cNvPr id="482" name="Google Shape;482;p51" title="F1_curveGI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725" y="1062750"/>
            <a:ext cx="5237361" cy="3677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6" title="Fig. 3 _______ in Delhi (Arnold, 2016)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1175" y="1008625"/>
            <a:ext cx="5721625" cy="376895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6"/>
          <p:cNvSpPr txBox="1"/>
          <p:nvPr/>
        </p:nvSpPr>
        <p:spPr>
          <a:xfrm>
            <a:off x="0" y="439225"/>
            <a:ext cx="90180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Overview of the seminar : Object Detection </a:t>
            </a:r>
            <a:endParaRPr sz="2500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descr="Fig. 3 _______ in Delhi (Arnold, 2016)&#10;" id="91" name="Google Shape;91;p16"/>
          <p:cNvSpPr txBox="1"/>
          <p:nvPr/>
        </p:nvSpPr>
        <p:spPr>
          <a:xfrm>
            <a:off x="302825" y="4581750"/>
            <a:ext cx="8715300" cy="4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2" name="Google Shape;92;p16"/>
          <p:cNvSpPr txBox="1"/>
          <p:nvPr/>
        </p:nvSpPr>
        <p:spPr>
          <a:xfrm>
            <a:off x="2035475" y="4777575"/>
            <a:ext cx="5250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/>
              <a:t>Figure. 3 </a:t>
            </a:r>
            <a:r>
              <a:rPr lang="en-GB" sz="1100"/>
              <a:t>_______ Vehicle in Delhi (Arnold, 2016)</a:t>
            </a:r>
            <a:endParaRPr sz="1100"/>
          </a:p>
        </p:txBody>
      </p:sp>
      <p:sp>
        <p:nvSpPr>
          <p:cNvPr id="93" name="Google Shape;93;p16"/>
          <p:cNvSpPr txBox="1"/>
          <p:nvPr/>
        </p:nvSpPr>
        <p:spPr>
          <a:xfrm>
            <a:off x="-150" y="4836050"/>
            <a:ext cx="9144000" cy="3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Pg 3  Scientific Seminar</a:t>
            </a:r>
            <a:endParaRPr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52"/>
          <p:cNvSpPr txBox="1"/>
          <p:nvPr/>
        </p:nvSpPr>
        <p:spPr>
          <a:xfrm>
            <a:off x="2300" y="432375"/>
            <a:ext cx="9144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488" name="Google Shape;488;p52"/>
          <p:cNvSpPr txBox="1"/>
          <p:nvPr/>
        </p:nvSpPr>
        <p:spPr>
          <a:xfrm>
            <a:off x="70850" y="501725"/>
            <a:ext cx="9006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</a:endParaRPr>
          </a:p>
        </p:txBody>
      </p:sp>
      <p:sp>
        <p:nvSpPr>
          <p:cNvPr id="489" name="Google Shape;489;p52"/>
          <p:cNvSpPr txBox="1"/>
          <p:nvPr/>
        </p:nvSpPr>
        <p:spPr>
          <a:xfrm>
            <a:off x="-150" y="4836050"/>
            <a:ext cx="9203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Pg 39  Scientific Seminar</a:t>
            </a:r>
            <a:endParaRPr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0" name="Google Shape;490;p52"/>
          <p:cNvSpPr txBox="1"/>
          <p:nvPr/>
        </p:nvSpPr>
        <p:spPr>
          <a:xfrm>
            <a:off x="2300" y="4625"/>
            <a:ext cx="9144000" cy="4971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/>
              <a:t>5. Results and Analysis : Confusion Matrix normalized</a:t>
            </a:r>
            <a:endParaRPr sz="2200"/>
          </a:p>
        </p:txBody>
      </p:sp>
      <p:sp>
        <p:nvSpPr>
          <p:cNvPr id="491" name="Google Shape;491;p52"/>
          <p:cNvSpPr txBox="1"/>
          <p:nvPr/>
        </p:nvSpPr>
        <p:spPr>
          <a:xfrm>
            <a:off x="0" y="658825"/>
            <a:ext cx="9144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</a:endParaRPr>
          </a:p>
        </p:txBody>
      </p:sp>
      <p:sp>
        <p:nvSpPr>
          <p:cNvPr id="492" name="Google Shape;492;p52"/>
          <p:cNvSpPr txBox="1"/>
          <p:nvPr/>
        </p:nvSpPr>
        <p:spPr>
          <a:xfrm>
            <a:off x="0" y="501725"/>
            <a:ext cx="9077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493" name="Google Shape;493;p52"/>
          <p:cNvSpPr txBox="1"/>
          <p:nvPr/>
        </p:nvSpPr>
        <p:spPr>
          <a:xfrm>
            <a:off x="35450" y="501725"/>
            <a:ext cx="9077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494" name="Google Shape;494;p52"/>
          <p:cNvSpPr txBox="1"/>
          <p:nvPr/>
        </p:nvSpPr>
        <p:spPr>
          <a:xfrm>
            <a:off x="406875" y="801600"/>
            <a:ext cx="7651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495" name="Google Shape;495;p52"/>
          <p:cNvSpPr txBox="1"/>
          <p:nvPr/>
        </p:nvSpPr>
        <p:spPr>
          <a:xfrm>
            <a:off x="187725" y="601050"/>
            <a:ext cx="7050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</a:rPr>
              <a:t> Precision-Recall (PR) Curve for Cross-Domain Evaluation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496" name="Google Shape;496;p52"/>
          <p:cNvSpPr txBox="1"/>
          <p:nvPr/>
        </p:nvSpPr>
        <p:spPr>
          <a:xfrm>
            <a:off x="1375450" y="4812800"/>
            <a:ext cx="3000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/>
              <a:t>Figure 28. PR curve </a:t>
            </a:r>
            <a:r>
              <a:rPr lang="en-GB" sz="1100"/>
              <a:t> </a:t>
            </a:r>
            <a:endParaRPr/>
          </a:p>
        </p:txBody>
      </p:sp>
      <p:sp>
        <p:nvSpPr>
          <p:cNvPr id="497" name="Google Shape;497;p52"/>
          <p:cNvSpPr txBox="1"/>
          <p:nvPr/>
        </p:nvSpPr>
        <p:spPr>
          <a:xfrm>
            <a:off x="5527250" y="963425"/>
            <a:ext cx="3550500" cy="410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lt1"/>
                </a:solidFill>
              </a:rPr>
              <a:t>The Precision-Recall curve highlights a sharp drop in performance on the Indian dataset.</a:t>
            </a:r>
            <a:endParaRPr sz="17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lt1"/>
                </a:solidFill>
              </a:rPr>
              <a:t>Precision stays below 0.3 even at low recall levels, and recall never exceeds 0.15.</a:t>
            </a:r>
            <a:endParaRPr sz="17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lt1"/>
                </a:solidFill>
              </a:rPr>
              <a:t>Most high-confidence predictions are incorrect, indicating many false positives.</a:t>
            </a:r>
            <a:br>
              <a:rPr lang="en-GB" sz="1700">
                <a:solidFill>
                  <a:schemeClr val="lt1"/>
                </a:solidFill>
              </a:rPr>
            </a:br>
            <a:r>
              <a:rPr lang="en-GB" sz="1700">
                <a:solidFill>
                  <a:schemeClr val="lt1"/>
                </a:solidFill>
              </a:rPr>
              <a:t>The model retrieves only a small portion of true objects, with just 12.3% overall recall.</a:t>
            </a:r>
            <a:endParaRPr sz="17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lt1"/>
                </a:solidFill>
              </a:rPr>
              <a:t>Low overall precision (25.1%) further confirms the high rate of misclassification.</a:t>
            </a:r>
            <a:endParaRPr sz="1700">
              <a:solidFill>
                <a:schemeClr val="lt1"/>
              </a:solidFill>
            </a:endParaRPr>
          </a:p>
        </p:txBody>
      </p:sp>
      <p:pic>
        <p:nvPicPr>
          <p:cNvPr id="498" name="Google Shape;498;p52" title="PR_curveGI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725" y="1034925"/>
            <a:ext cx="5247048" cy="36786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53"/>
          <p:cNvSpPr txBox="1"/>
          <p:nvPr/>
        </p:nvSpPr>
        <p:spPr>
          <a:xfrm>
            <a:off x="2300" y="432375"/>
            <a:ext cx="9144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504" name="Google Shape;504;p53"/>
          <p:cNvSpPr txBox="1"/>
          <p:nvPr/>
        </p:nvSpPr>
        <p:spPr>
          <a:xfrm>
            <a:off x="70850" y="501725"/>
            <a:ext cx="9006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</a:endParaRPr>
          </a:p>
        </p:txBody>
      </p:sp>
      <p:sp>
        <p:nvSpPr>
          <p:cNvPr id="505" name="Google Shape;505;p53"/>
          <p:cNvSpPr txBox="1"/>
          <p:nvPr/>
        </p:nvSpPr>
        <p:spPr>
          <a:xfrm>
            <a:off x="-150" y="4836050"/>
            <a:ext cx="9144000" cy="3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Pg 40  Scientific Seminar</a:t>
            </a:r>
            <a:endParaRPr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6" name="Google Shape;506;p53"/>
          <p:cNvSpPr txBox="1"/>
          <p:nvPr/>
        </p:nvSpPr>
        <p:spPr>
          <a:xfrm>
            <a:off x="2300" y="4625"/>
            <a:ext cx="9144000" cy="4971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/>
              <a:t>5. Results and Analysis : Performance on KITTI Dataset</a:t>
            </a:r>
            <a:endParaRPr sz="2200"/>
          </a:p>
        </p:txBody>
      </p:sp>
      <p:sp>
        <p:nvSpPr>
          <p:cNvPr id="507" name="Google Shape;507;p53"/>
          <p:cNvSpPr txBox="1"/>
          <p:nvPr/>
        </p:nvSpPr>
        <p:spPr>
          <a:xfrm>
            <a:off x="0" y="658825"/>
            <a:ext cx="9144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</a:endParaRPr>
          </a:p>
        </p:txBody>
      </p:sp>
      <p:sp>
        <p:nvSpPr>
          <p:cNvPr id="508" name="Google Shape;508;p53"/>
          <p:cNvSpPr txBox="1"/>
          <p:nvPr/>
        </p:nvSpPr>
        <p:spPr>
          <a:xfrm>
            <a:off x="0" y="501725"/>
            <a:ext cx="9077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509" name="Google Shape;509;p53"/>
          <p:cNvSpPr txBox="1"/>
          <p:nvPr/>
        </p:nvSpPr>
        <p:spPr>
          <a:xfrm>
            <a:off x="-150" y="612575"/>
            <a:ext cx="9077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510" name="Google Shape;510;p53"/>
          <p:cNvSpPr txBox="1"/>
          <p:nvPr/>
        </p:nvSpPr>
        <p:spPr>
          <a:xfrm>
            <a:off x="0" y="501725"/>
            <a:ext cx="9144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511" name="Google Shape;511;p53"/>
          <p:cNvSpPr txBox="1"/>
          <p:nvPr/>
        </p:nvSpPr>
        <p:spPr>
          <a:xfrm>
            <a:off x="197400" y="658825"/>
            <a:ext cx="8682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lt1"/>
                </a:solidFill>
              </a:rPr>
              <a:t>Qualitative Results  &amp; conclusion 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512" name="Google Shape;512;p53"/>
          <p:cNvSpPr txBox="1"/>
          <p:nvPr/>
        </p:nvSpPr>
        <p:spPr>
          <a:xfrm>
            <a:off x="5675200" y="1006438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513" name="Google Shape;513;p53"/>
          <p:cNvSpPr txBox="1"/>
          <p:nvPr/>
        </p:nvSpPr>
        <p:spPr>
          <a:xfrm>
            <a:off x="70850" y="4620300"/>
            <a:ext cx="51204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/>
              <a:t>Figure 29,30 . Object detection dataset image.</a:t>
            </a:r>
            <a:r>
              <a:rPr lang="en-GB" sz="1100"/>
              <a:t> 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/>
              <a:t>            </a:t>
            </a:r>
            <a:r>
              <a:rPr lang="en-GB" sz="1100"/>
              <a:t>(Kumar et al., 2018) </a:t>
            </a:r>
            <a:r>
              <a:rPr lang="en-GB" sz="1100"/>
              <a:t>With testing results </a:t>
            </a:r>
            <a:endParaRPr/>
          </a:p>
        </p:txBody>
      </p:sp>
      <p:pic>
        <p:nvPicPr>
          <p:cNvPr id="514" name="Google Shape;514;p53" title="5446.jpg"/>
          <p:cNvPicPr preferRelativeResize="0"/>
          <p:nvPr/>
        </p:nvPicPr>
        <p:blipFill rotWithShape="1">
          <a:blip r:embed="rId3">
            <a:alphaModFix/>
          </a:blip>
          <a:srcRect b="0" l="0" r="32822" t="24190"/>
          <a:stretch/>
        </p:blipFill>
        <p:spPr>
          <a:xfrm>
            <a:off x="197400" y="1185125"/>
            <a:ext cx="3607627" cy="183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5" name="Google Shape;515;p53" title="4837.jpg"/>
          <p:cNvPicPr preferRelativeResize="0"/>
          <p:nvPr/>
        </p:nvPicPr>
        <p:blipFill rotWithShape="1">
          <a:blip r:embed="rId4">
            <a:alphaModFix/>
          </a:blip>
          <a:srcRect b="0" l="0" r="0" t="33879"/>
          <a:stretch/>
        </p:blipFill>
        <p:spPr>
          <a:xfrm>
            <a:off x="170800" y="3139876"/>
            <a:ext cx="3660826" cy="1480426"/>
          </a:xfrm>
          <a:prstGeom prst="rect">
            <a:avLst/>
          </a:prstGeom>
          <a:noFill/>
          <a:ln>
            <a:noFill/>
          </a:ln>
        </p:spPr>
      </p:pic>
      <p:sp>
        <p:nvSpPr>
          <p:cNvPr id="516" name="Google Shape;516;p53"/>
          <p:cNvSpPr txBox="1"/>
          <p:nvPr/>
        </p:nvSpPr>
        <p:spPr>
          <a:xfrm>
            <a:off x="4209350" y="963413"/>
            <a:ext cx="4868400" cy="41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</a:rPr>
              <a:t>Cross-domain testing clearly reveals the model’s inability to generalize across regions.</a:t>
            </a:r>
            <a:br>
              <a:rPr lang="en-GB" sz="1600">
                <a:solidFill>
                  <a:schemeClr val="lt1"/>
                </a:solidFill>
              </a:rPr>
            </a:b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</a:rPr>
              <a:t>Features learned on the KITTI dataset fail in the diverse and complex Indian driving environment.</a:t>
            </a:r>
            <a:br>
              <a:rPr lang="en-GB" sz="1600">
                <a:solidFill>
                  <a:schemeClr val="lt1"/>
                </a:solidFill>
              </a:rPr>
            </a:b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</a:rPr>
              <a:t>Sharp declines in mAP, precision, and recall highlight the domain gap.</a:t>
            </a:r>
            <a:br>
              <a:rPr lang="en-GB" sz="1600">
                <a:solidFill>
                  <a:schemeClr val="lt1"/>
                </a:solidFill>
              </a:rPr>
            </a:b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</a:rPr>
              <a:t>Classes well-detected in KITTI become nearly unrecognizable in IDD, with AP values near zero.</a:t>
            </a:r>
            <a:br>
              <a:rPr lang="en-GB" sz="1600">
                <a:solidFill>
                  <a:schemeClr val="lt1"/>
                </a:solidFill>
              </a:rPr>
            </a:b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lt1"/>
                </a:solidFill>
              </a:rPr>
              <a:t>Future solutions should explore domain adaptation, semi-supervised learning, or training on geographically diverse datasets to improve real-world ADAS performance.</a:t>
            </a:r>
            <a:endParaRPr sz="16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54"/>
          <p:cNvSpPr txBox="1"/>
          <p:nvPr/>
        </p:nvSpPr>
        <p:spPr>
          <a:xfrm>
            <a:off x="0" y="0"/>
            <a:ext cx="9144000" cy="492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highlight>
                  <a:schemeClr val="lt1"/>
                </a:highlight>
              </a:rPr>
              <a:t> Future Scope of Research</a:t>
            </a:r>
            <a:endParaRPr sz="2000">
              <a:highlight>
                <a:schemeClr val="lt1"/>
              </a:highlight>
            </a:endParaRPr>
          </a:p>
        </p:txBody>
      </p:sp>
      <p:sp>
        <p:nvSpPr>
          <p:cNvPr id="522" name="Google Shape;522;p54"/>
          <p:cNvSpPr txBox="1"/>
          <p:nvPr/>
        </p:nvSpPr>
        <p:spPr>
          <a:xfrm>
            <a:off x="0" y="594100"/>
            <a:ext cx="8925300" cy="43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lt1"/>
                </a:solidFill>
              </a:rPr>
              <a:t>1. Region-Specific Training or Mixed Datasets</a:t>
            </a:r>
            <a:endParaRPr sz="17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lt1"/>
                </a:solidFill>
              </a:rPr>
              <a:t>2 </a:t>
            </a:r>
            <a:r>
              <a:rPr lang="en-GB" sz="1700">
                <a:solidFill>
                  <a:schemeClr val="lt1"/>
                </a:solidFill>
              </a:rPr>
              <a:t>. Fine-Grained Class Recognition</a:t>
            </a:r>
            <a:endParaRPr sz="17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lt1"/>
                </a:solidFill>
              </a:rPr>
              <a:t>Incorporate new classes like </a:t>
            </a:r>
            <a:r>
              <a:rPr i="1" lang="en-GB" sz="1700">
                <a:solidFill>
                  <a:schemeClr val="lt1"/>
                </a:solidFill>
              </a:rPr>
              <a:t>autorickshaws</a:t>
            </a:r>
            <a:r>
              <a:rPr lang="en-GB" sz="1700">
                <a:solidFill>
                  <a:schemeClr val="lt1"/>
                </a:solidFill>
              </a:rPr>
              <a:t>, </a:t>
            </a:r>
            <a:r>
              <a:rPr i="1" lang="en-GB" sz="1700">
                <a:solidFill>
                  <a:schemeClr val="lt1"/>
                </a:solidFill>
              </a:rPr>
              <a:t>street vendors</a:t>
            </a:r>
            <a:r>
              <a:rPr lang="en-GB" sz="1700">
                <a:solidFill>
                  <a:schemeClr val="lt1"/>
                </a:solidFill>
              </a:rPr>
              <a:t>, or </a:t>
            </a:r>
            <a:r>
              <a:rPr i="1" lang="en-GB" sz="1700">
                <a:solidFill>
                  <a:schemeClr val="lt1"/>
                </a:solidFill>
              </a:rPr>
              <a:t>animals</a:t>
            </a:r>
            <a:r>
              <a:rPr lang="en-GB" sz="1700">
                <a:solidFill>
                  <a:schemeClr val="lt1"/>
                </a:solidFill>
              </a:rPr>
              <a:t> using incremental learning, few-shot, or zero-shot learning</a:t>
            </a:r>
            <a:endParaRPr sz="17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lt1"/>
                </a:solidFill>
              </a:rPr>
              <a:t>3.  Cross-Modal Sensor Fusion</a:t>
            </a:r>
            <a:endParaRPr sz="17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lt1"/>
                </a:solidFill>
              </a:rPr>
              <a:t>Combine 2D images with 3D sensors (e.g., LiDAR) to reduce visual ambiguities and enhance domain robustness.</a:t>
            </a:r>
            <a:endParaRPr sz="17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lt1"/>
                </a:solidFill>
              </a:rPr>
              <a:t>4. Continual &amp; Online Learning</a:t>
            </a:r>
            <a:endParaRPr sz="17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lt1"/>
                </a:solidFill>
              </a:rPr>
              <a:t>Deploy lightweight adaptive models that update continuously on new unseen environments, maintaining performance in real time</a:t>
            </a:r>
            <a:endParaRPr sz="17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lt1"/>
                </a:solidFill>
              </a:rPr>
              <a:t>5. Transferability to Other Countries</a:t>
            </a:r>
            <a:endParaRPr sz="17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700">
                <a:solidFill>
                  <a:schemeClr val="lt1"/>
                </a:solidFill>
              </a:rPr>
              <a:t>Extend experiments to more cross-country pairs (e.g., USA→India, China→Europe) to build global ADAS systems.</a:t>
            </a:r>
            <a:endParaRPr sz="1700">
              <a:solidFill>
                <a:schemeClr val="lt1"/>
              </a:solidFill>
            </a:endParaRPr>
          </a:p>
        </p:txBody>
      </p:sp>
      <p:sp>
        <p:nvSpPr>
          <p:cNvPr id="523" name="Google Shape;523;p54"/>
          <p:cNvSpPr txBox="1"/>
          <p:nvPr/>
        </p:nvSpPr>
        <p:spPr>
          <a:xfrm>
            <a:off x="-150" y="4836050"/>
            <a:ext cx="9144000" cy="3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Pg 42  Scientific Seminar</a:t>
            </a:r>
            <a:endParaRPr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55"/>
          <p:cNvSpPr txBox="1"/>
          <p:nvPr/>
        </p:nvSpPr>
        <p:spPr>
          <a:xfrm>
            <a:off x="175700" y="166450"/>
            <a:ext cx="5259000" cy="91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References &amp; Image credits  </a:t>
            </a:r>
            <a:endParaRPr sz="24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29" name="Google Shape;529;p55"/>
          <p:cNvSpPr txBox="1"/>
          <p:nvPr/>
        </p:nvSpPr>
        <p:spPr>
          <a:xfrm>
            <a:off x="288950" y="741750"/>
            <a:ext cx="8312700" cy="18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100"/>
              <a:t>Arnold, J. (2016). </a:t>
            </a:r>
            <a:r>
              <a:rPr i="1" lang="en-GB" sz="1100"/>
              <a:t>[Auto racing away in Connaught Place, Delhi, India]</a:t>
            </a:r>
            <a:r>
              <a:rPr lang="en-GB" sz="1100"/>
              <a:t> [Photograph]. Alamy.</a:t>
            </a:r>
            <a:r>
              <a:rPr lang="en-GB" sz="1100">
                <a:uFill>
                  <a:noFill/>
                </a:uFill>
                <a:hlinkClick r:id="rId3"/>
              </a:rPr>
              <a:t> </a:t>
            </a:r>
            <a:r>
              <a:rPr lang="en-GB" sz="1100" u="sng">
                <a:solidFill>
                  <a:schemeClr val="hlink"/>
                </a:solidFill>
                <a:hlinkClick r:id="rId4"/>
              </a:rPr>
              <a:t>https://www.alamy.com/auto-racing-away-in-connaught-place-delhi-india-image230070324.html</a:t>
            </a:r>
            <a:endParaRPr sz="1100" u="sng">
              <a:solidFill>
                <a:schemeClr val="hlink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100"/>
              <a:t>Geiger, A., Lenz, P., &amp; Urtasun, R. (2011). </a:t>
            </a:r>
            <a:r>
              <a:rPr i="1" lang="en-GB" sz="1100"/>
              <a:t>KITTI Vision Benchmark Suite</a:t>
            </a:r>
            <a:r>
              <a:rPr lang="en-GB" sz="1100"/>
              <a:t> [Dataset]. Karlsruhe Institute of Technology; Toyota Technological Institute at Chicago.</a:t>
            </a:r>
            <a:r>
              <a:rPr lang="en-GB" sz="1100">
                <a:uFill>
                  <a:noFill/>
                </a:uFill>
                <a:hlinkClick r:id="rId5"/>
              </a:rPr>
              <a:t> </a:t>
            </a:r>
            <a:r>
              <a:rPr lang="en-GB" sz="1100" u="sng">
                <a:solidFill>
                  <a:schemeClr val="hlink"/>
                </a:solidFill>
                <a:hlinkClick r:id="rId6"/>
              </a:rPr>
              <a:t>https://www.cvlibs.net/datasets/kitti/</a:t>
            </a:r>
            <a:endParaRPr sz="1100" u="sng">
              <a:solidFill>
                <a:schemeClr val="hlink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1100"/>
              <a:t>Kumar, V., Subramanian, A., Mohan, M., Balaji, N., Kumar, S., R. K. R. R., Guruprasad, J., &amp; Rajagopalan, A. N. (2018). </a:t>
            </a:r>
            <a:r>
              <a:rPr i="1" lang="en-GB" sz="1100"/>
              <a:t>IDD: Indian Driving Dataset</a:t>
            </a:r>
            <a:r>
              <a:rPr lang="en-GB" sz="1100"/>
              <a:t> [Dataset]. International Institute of Information Technology, Hyderabad.</a:t>
            </a:r>
            <a:r>
              <a:rPr lang="en-GB" sz="1100">
                <a:uFill>
                  <a:noFill/>
                </a:uFill>
                <a:hlinkClick r:id="rId7"/>
              </a:rPr>
              <a:t> </a:t>
            </a:r>
            <a:r>
              <a:rPr lang="en-GB" sz="1100" u="sng">
                <a:solidFill>
                  <a:schemeClr val="hlink"/>
                </a:solidFill>
                <a:hlinkClick r:id="rId8"/>
              </a:rPr>
              <a:t>https://idd.insaan.iiit.ac.in/dataset/details/</a:t>
            </a:r>
            <a:endParaRPr sz="1100" u="sng">
              <a:solidFill>
                <a:schemeClr val="hlink"/>
              </a:solidFill>
            </a:endParaRPr>
          </a:p>
        </p:txBody>
      </p:sp>
      <p:sp>
        <p:nvSpPr>
          <p:cNvPr id="530" name="Google Shape;530;p55"/>
          <p:cNvSpPr txBox="1"/>
          <p:nvPr/>
        </p:nvSpPr>
        <p:spPr>
          <a:xfrm>
            <a:off x="959350" y="373335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" name="Google Shape;531;p55"/>
          <p:cNvSpPr txBox="1"/>
          <p:nvPr/>
        </p:nvSpPr>
        <p:spPr>
          <a:xfrm>
            <a:off x="0" y="4804850"/>
            <a:ext cx="9144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Pg 43  Scientific Seminar</a:t>
            </a:r>
            <a:endParaRPr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" name="Google Shape;98;p17"/>
          <p:cNvGrpSpPr/>
          <p:nvPr/>
        </p:nvGrpSpPr>
        <p:grpSpPr>
          <a:xfrm>
            <a:off x="4799276" y="1461450"/>
            <a:ext cx="4099115" cy="3014203"/>
            <a:chOff x="5286375" y="0"/>
            <a:chExt cx="3857627" cy="2903576"/>
          </a:xfrm>
        </p:grpSpPr>
        <p:pic>
          <p:nvPicPr>
            <p:cNvPr id="99" name="Google Shape;99;p17" title="5218.jpg"/>
            <p:cNvPicPr preferRelativeResize="0"/>
            <p:nvPr/>
          </p:nvPicPr>
          <p:blipFill rotWithShape="1">
            <a:blip r:embed="rId3">
              <a:alphaModFix/>
            </a:blip>
            <a:srcRect b="2260" l="14226" r="17411" t="39492"/>
            <a:stretch/>
          </p:blipFill>
          <p:spPr>
            <a:xfrm>
              <a:off x="5286375" y="1468375"/>
              <a:ext cx="3857627" cy="14352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0" name="Google Shape;100;p17" title="5321.jpg"/>
            <p:cNvPicPr preferRelativeResize="0"/>
            <p:nvPr/>
          </p:nvPicPr>
          <p:blipFill rotWithShape="1">
            <a:blip r:embed="rId4">
              <a:alphaModFix/>
            </a:blip>
            <a:srcRect b="18963" l="0" r="14493" t="30697"/>
            <a:stretch/>
          </p:blipFill>
          <p:spPr>
            <a:xfrm>
              <a:off x="5286375" y="0"/>
              <a:ext cx="3857626" cy="1435199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1" name="Google Shape;101;p17"/>
          <p:cNvGrpSpPr/>
          <p:nvPr/>
        </p:nvGrpSpPr>
        <p:grpSpPr>
          <a:xfrm>
            <a:off x="256800" y="1461450"/>
            <a:ext cx="4098959" cy="3014202"/>
            <a:chOff x="0" y="0"/>
            <a:chExt cx="3948901" cy="2903576"/>
          </a:xfrm>
        </p:grpSpPr>
        <p:pic>
          <p:nvPicPr>
            <p:cNvPr id="102" name="Google Shape;102;p17"/>
            <p:cNvPicPr preferRelativeResize="0"/>
            <p:nvPr/>
          </p:nvPicPr>
          <p:blipFill rotWithShape="1">
            <a:blip r:embed="rId5">
              <a:alphaModFix/>
            </a:blip>
            <a:srcRect b="5557" l="3458" r="3579" t="54969"/>
            <a:stretch/>
          </p:blipFill>
          <p:spPr>
            <a:xfrm>
              <a:off x="0" y="1468375"/>
              <a:ext cx="3948901" cy="143520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3" name="Google Shape;103;p17" title="val_batch2_pred.jpg"/>
            <p:cNvPicPr preferRelativeResize="0"/>
            <p:nvPr/>
          </p:nvPicPr>
          <p:blipFill rotWithShape="1">
            <a:blip r:embed="rId6">
              <a:alphaModFix/>
            </a:blip>
            <a:srcRect b="54897" l="1883" r="51846" t="5364"/>
            <a:stretch/>
          </p:blipFill>
          <p:spPr>
            <a:xfrm>
              <a:off x="0" y="0"/>
              <a:ext cx="3948900" cy="14352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4" name="Google Shape;104;p17"/>
          <p:cNvSpPr txBox="1"/>
          <p:nvPr/>
        </p:nvSpPr>
        <p:spPr>
          <a:xfrm>
            <a:off x="0" y="513175"/>
            <a:ext cx="91440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500">
                <a:solidFill>
                  <a:schemeClr val="lt1"/>
                </a:solidFill>
              </a:rPr>
              <a:t>Same model, two worlds.</a:t>
            </a:r>
            <a:endParaRPr sz="2500">
              <a:solidFill>
                <a:schemeClr val="lt1"/>
              </a:solidFill>
            </a:endParaRPr>
          </a:p>
        </p:txBody>
      </p:sp>
      <p:sp>
        <p:nvSpPr>
          <p:cNvPr id="105" name="Google Shape;105;p17"/>
          <p:cNvSpPr txBox="1"/>
          <p:nvPr/>
        </p:nvSpPr>
        <p:spPr>
          <a:xfrm>
            <a:off x="256800" y="4542450"/>
            <a:ext cx="4099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/>
              <a:t>Figure 4 . A object detection dataset image.</a:t>
            </a:r>
            <a:r>
              <a:rPr lang="en-GB" sz="1100"/>
              <a:t> (Geiger et al., 2011) with bounding box</a:t>
            </a:r>
            <a:endParaRPr/>
          </a:p>
        </p:txBody>
      </p:sp>
      <p:sp>
        <p:nvSpPr>
          <p:cNvPr id="106" name="Google Shape;106;p17"/>
          <p:cNvSpPr txBox="1"/>
          <p:nvPr/>
        </p:nvSpPr>
        <p:spPr>
          <a:xfrm>
            <a:off x="4799275" y="4542450"/>
            <a:ext cx="4099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/>
              <a:t>Figure 5. A object detection dataset image.</a:t>
            </a:r>
            <a:r>
              <a:rPr lang="en-GB" sz="1100"/>
              <a:t> (Kumar et al., 2018). With bounding box</a:t>
            </a:r>
            <a:endParaRPr/>
          </a:p>
        </p:txBody>
      </p:sp>
      <p:sp>
        <p:nvSpPr>
          <p:cNvPr id="107" name="Google Shape;107;p17"/>
          <p:cNvSpPr txBox="1"/>
          <p:nvPr/>
        </p:nvSpPr>
        <p:spPr>
          <a:xfrm>
            <a:off x="-150" y="4836050"/>
            <a:ext cx="9144000" cy="3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Pg 4  Scientific Seminar</a:t>
            </a:r>
            <a:endParaRPr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8"/>
          <p:cNvSpPr txBox="1"/>
          <p:nvPr/>
        </p:nvSpPr>
        <p:spPr>
          <a:xfrm>
            <a:off x="30650" y="334500"/>
            <a:ext cx="9087300" cy="447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-GB" sz="1800">
                <a:solidFill>
                  <a:schemeClr val="lt1"/>
                </a:solidFill>
              </a:rPr>
              <a:t>Autonomous vehicles are transforming transportation.</a:t>
            </a:r>
            <a:endParaRPr sz="1800"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-GB" sz="1800">
                <a:solidFill>
                  <a:schemeClr val="lt1"/>
                </a:solidFill>
              </a:rPr>
              <a:t>ADAS (Advanced Driver Assistance Systems) play a key role in safer driving.</a:t>
            </a:r>
            <a:endParaRPr sz="1800"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-GB" sz="1800">
                <a:solidFill>
                  <a:schemeClr val="lt1"/>
                </a:solidFill>
              </a:rPr>
              <a:t>Real-time object detection helps recognize:</a:t>
            </a:r>
            <a:endParaRPr sz="1800">
              <a:solidFill>
                <a:schemeClr val="lt1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</a:pPr>
            <a:r>
              <a:rPr lang="en-GB" sz="1800">
                <a:solidFill>
                  <a:schemeClr val="lt1"/>
                </a:solidFill>
              </a:rPr>
              <a:t>Vehicles</a:t>
            </a:r>
            <a:endParaRPr sz="1800">
              <a:solidFill>
                <a:schemeClr val="lt1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</a:pPr>
            <a:r>
              <a:rPr lang="en-GB" sz="1800">
                <a:solidFill>
                  <a:schemeClr val="lt1"/>
                </a:solidFill>
              </a:rPr>
              <a:t>Traffic signals</a:t>
            </a:r>
            <a:endParaRPr sz="1800">
              <a:solidFill>
                <a:schemeClr val="lt1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</a:pPr>
            <a:r>
              <a:rPr lang="en-GB" sz="1800">
                <a:solidFill>
                  <a:schemeClr val="lt1"/>
                </a:solidFill>
              </a:rPr>
              <a:t>Obstacles</a:t>
            </a:r>
            <a:endParaRPr sz="1800">
              <a:solidFill>
                <a:schemeClr val="lt1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</a:pPr>
            <a:r>
              <a:rPr lang="en-GB" sz="1800">
                <a:solidFill>
                  <a:schemeClr val="lt1"/>
                </a:solidFill>
              </a:rPr>
              <a:t>Pedestrians</a:t>
            </a:r>
            <a:endParaRPr sz="1800"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-GB" sz="1800">
                <a:solidFill>
                  <a:schemeClr val="lt1"/>
                </a:solidFill>
              </a:rPr>
              <a:t>object detection models:</a:t>
            </a:r>
            <a:endParaRPr sz="1800">
              <a:solidFill>
                <a:schemeClr val="lt1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</a:pPr>
            <a:r>
              <a:rPr lang="en-GB" sz="1800">
                <a:solidFill>
                  <a:schemeClr val="lt1"/>
                </a:solidFill>
              </a:rPr>
              <a:t>Are trained in </a:t>
            </a:r>
            <a:r>
              <a:rPr b="1" lang="en-GB" sz="1800">
                <a:solidFill>
                  <a:schemeClr val="lt1"/>
                </a:solidFill>
              </a:rPr>
              <a:t>controlled environments</a:t>
            </a:r>
            <a:endParaRPr b="1" sz="1800">
              <a:solidFill>
                <a:schemeClr val="lt1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</a:pPr>
            <a:r>
              <a:rPr lang="en-GB" sz="1800">
                <a:solidFill>
                  <a:schemeClr val="lt1"/>
                </a:solidFill>
              </a:rPr>
              <a:t>Are often </a:t>
            </a:r>
            <a:r>
              <a:rPr b="1" lang="en-GB" sz="1800">
                <a:solidFill>
                  <a:schemeClr val="lt1"/>
                </a:solidFill>
              </a:rPr>
              <a:t>region-specific</a:t>
            </a:r>
            <a:endParaRPr b="1" sz="1800"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b="1" lang="en-GB" sz="1800">
                <a:solidFill>
                  <a:schemeClr val="lt1"/>
                </a:solidFill>
              </a:rPr>
              <a:t>Key Challenge</a:t>
            </a:r>
            <a:r>
              <a:rPr lang="en-GB" sz="1800">
                <a:solidFill>
                  <a:schemeClr val="lt1"/>
                </a:solidFill>
              </a:rPr>
              <a:t>: Cross-country generalization.</a:t>
            </a:r>
            <a:endParaRPr sz="1800">
              <a:solidFill>
                <a:schemeClr val="lt1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</a:pPr>
            <a:r>
              <a:rPr lang="en-GB" sz="1800">
                <a:solidFill>
                  <a:schemeClr val="lt1"/>
                </a:solidFill>
              </a:rPr>
              <a:t>Different countries = different traffic, roads, and environmental conditions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113" name="Google Shape;113;p18"/>
          <p:cNvSpPr txBox="1"/>
          <p:nvPr/>
        </p:nvSpPr>
        <p:spPr>
          <a:xfrm>
            <a:off x="2300" y="4809000"/>
            <a:ext cx="9144000" cy="3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Pg 5   Scientific Seminar </a:t>
            </a:r>
            <a:endParaRPr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4" name="Google Shape;114;p18"/>
          <p:cNvSpPr txBox="1"/>
          <p:nvPr/>
        </p:nvSpPr>
        <p:spPr>
          <a:xfrm>
            <a:off x="2300" y="4625"/>
            <a:ext cx="9144000" cy="4971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lang="en-GB" sz="2200"/>
              <a:t>Introduction : Context &amp; Motivation </a:t>
            </a:r>
            <a:endParaRPr sz="22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9"/>
          <p:cNvSpPr txBox="1"/>
          <p:nvPr/>
        </p:nvSpPr>
        <p:spPr>
          <a:xfrm>
            <a:off x="70850" y="501725"/>
            <a:ext cx="9006900" cy="3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lt1"/>
                </a:solidFill>
              </a:rPr>
              <a:t>Goal</a:t>
            </a:r>
            <a:r>
              <a:rPr lang="en-GB" sz="1800">
                <a:solidFill>
                  <a:schemeClr val="lt1"/>
                </a:solidFill>
              </a:rPr>
              <a:t>: Evaluate how well object detection models generalize across countries.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br>
              <a:rPr lang="en-GB" sz="1800">
                <a:solidFill>
                  <a:schemeClr val="lt1"/>
                </a:solidFill>
              </a:rPr>
            </a:br>
            <a:r>
              <a:rPr b="1" lang="en-GB" sz="1800">
                <a:solidFill>
                  <a:schemeClr val="lt1"/>
                </a:solidFill>
              </a:rPr>
              <a:t>Approach</a:t>
            </a:r>
            <a:r>
              <a:rPr lang="en-GB" sz="1800">
                <a:solidFill>
                  <a:schemeClr val="lt1"/>
                </a:solidFill>
              </a:rPr>
              <a:t>:</a:t>
            </a:r>
            <a:endParaRPr sz="1800"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-GB" sz="1800">
                <a:solidFill>
                  <a:schemeClr val="lt1"/>
                </a:solidFill>
              </a:rPr>
              <a:t>Train model on dataset from one country</a:t>
            </a:r>
            <a:endParaRPr sz="1800"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-GB" sz="1800">
                <a:solidFill>
                  <a:schemeClr val="lt1"/>
                </a:solidFill>
              </a:rPr>
              <a:t>Test it on dataset from another </a:t>
            </a:r>
            <a:r>
              <a:rPr lang="en-GB" sz="1800">
                <a:solidFill>
                  <a:schemeClr val="lt1"/>
                </a:solidFill>
              </a:rPr>
              <a:t>country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-GB" sz="1800">
                <a:solidFill>
                  <a:schemeClr val="lt1"/>
                </a:solidFill>
              </a:rPr>
              <a:t>Aim</a:t>
            </a:r>
            <a:r>
              <a:rPr lang="en-GB" sz="1800">
                <a:solidFill>
                  <a:schemeClr val="lt1"/>
                </a:solidFill>
              </a:rPr>
              <a:t>: Improve ADAS adaptability in diverse real-world scenarios.</a:t>
            </a:r>
            <a:endParaRPr b="1" sz="1800">
              <a:solidFill>
                <a:schemeClr val="lt1"/>
              </a:solidFill>
            </a:endParaRPr>
          </a:p>
        </p:txBody>
      </p:sp>
      <p:sp>
        <p:nvSpPr>
          <p:cNvPr id="120" name="Google Shape;120;p19"/>
          <p:cNvSpPr txBox="1"/>
          <p:nvPr/>
        </p:nvSpPr>
        <p:spPr>
          <a:xfrm>
            <a:off x="-150" y="4836050"/>
            <a:ext cx="9144000" cy="3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Pg 6   Scientific Seminar</a:t>
            </a:r>
            <a:endParaRPr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1" name="Google Shape;121;p19"/>
          <p:cNvSpPr txBox="1"/>
          <p:nvPr/>
        </p:nvSpPr>
        <p:spPr>
          <a:xfrm>
            <a:off x="2300" y="4625"/>
            <a:ext cx="9144000" cy="4971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lang="en-GB" sz="2200"/>
              <a:t>Introduction :  Research Objective</a:t>
            </a:r>
            <a:endParaRPr sz="22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0"/>
          <p:cNvSpPr txBox="1"/>
          <p:nvPr/>
        </p:nvSpPr>
        <p:spPr>
          <a:xfrm>
            <a:off x="70850" y="501725"/>
            <a:ext cx="9006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</a:endParaRPr>
          </a:p>
        </p:txBody>
      </p:sp>
      <p:sp>
        <p:nvSpPr>
          <p:cNvPr id="127" name="Google Shape;127;p20"/>
          <p:cNvSpPr txBox="1"/>
          <p:nvPr/>
        </p:nvSpPr>
        <p:spPr>
          <a:xfrm>
            <a:off x="-150" y="4836050"/>
            <a:ext cx="9144000" cy="30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Pg 7  Scientific Seminar</a:t>
            </a:r>
            <a:endParaRPr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8" name="Google Shape;128;p20"/>
          <p:cNvSpPr txBox="1"/>
          <p:nvPr/>
        </p:nvSpPr>
        <p:spPr>
          <a:xfrm>
            <a:off x="2300" y="4625"/>
            <a:ext cx="9144000" cy="4971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/>
              <a:t>2.  Literature Review : Publically </a:t>
            </a:r>
            <a:r>
              <a:rPr lang="en-GB" sz="2200"/>
              <a:t>available</a:t>
            </a:r>
            <a:r>
              <a:rPr lang="en-GB" sz="2200"/>
              <a:t> ADAS Datasets</a:t>
            </a:r>
            <a:endParaRPr sz="2200"/>
          </a:p>
        </p:txBody>
      </p:sp>
      <p:sp>
        <p:nvSpPr>
          <p:cNvPr id="129" name="Google Shape;129;p20"/>
          <p:cNvSpPr txBox="1"/>
          <p:nvPr/>
        </p:nvSpPr>
        <p:spPr>
          <a:xfrm>
            <a:off x="137100" y="604725"/>
            <a:ext cx="9006900" cy="37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b="1" lang="en-GB" sz="1800">
                <a:solidFill>
                  <a:schemeClr val="lt1"/>
                </a:solidFill>
              </a:rPr>
              <a:t>Purpose</a:t>
            </a:r>
            <a:r>
              <a:rPr lang="en-GB" sz="1800">
                <a:solidFill>
                  <a:schemeClr val="lt1"/>
                </a:solidFill>
              </a:rPr>
              <a:t>: Train Machine learning models to detect+classify objects in RGB images using </a:t>
            </a:r>
            <a:r>
              <a:rPr b="1" lang="en-GB" sz="1800">
                <a:solidFill>
                  <a:schemeClr val="lt1"/>
                </a:solidFill>
              </a:rPr>
              <a:t>bounding boxes</a:t>
            </a:r>
            <a:r>
              <a:rPr lang="en-GB" sz="1800">
                <a:solidFill>
                  <a:schemeClr val="lt1"/>
                </a:solidFill>
              </a:rPr>
              <a:t>.</a:t>
            </a:r>
            <a:endParaRPr sz="1800"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b="1" lang="en-GB" sz="1800">
                <a:solidFill>
                  <a:schemeClr val="lt1"/>
                </a:solidFill>
              </a:rPr>
              <a:t>Data Source</a:t>
            </a:r>
            <a:r>
              <a:rPr lang="en-GB" sz="1800">
                <a:solidFill>
                  <a:schemeClr val="lt1"/>
                </a:solidFill>
              </a:rPr>
              <a:t>: Images from </a:t>
            </a:r>
            <a:r>
              <a:rPr b="1" lang="en-GB" sz="1800">
                <a:solidFill>
                  <a:schemeClr val="lt1"/>
                </a:solidFill>
              </a:rPr>
              <a:t>vehicle-mounted cameras</a:t>
            </a:r>
            <a:r>
              <a:rPr lang="en-GB" sz="1800">
                <a:solidFill>
                  <a:schemeClr val="lt1"/>
                </a:solidFill>
              </a:rPr>
              <a:t> showing real-world driving scenes.</a:t>
            </a:r>
            <a:endParaRPr sz="1800"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b="1" lang="en-GB" sz="1800">
                <a:solidFill>
                  <a:schemeClr val="lt1"/>
                </a:solidFill>
              </a:rPr>
              <a:t>Bounding Box</a:t>
            </a:r>
            <a:r>
              <a:rPr lang="en-GB" sz="1800">
                <a:solidFill>
                  <a:schemeClr val="lt1"/>
                </a:solidFill>
              </a:rPr>
              <a:t>: Coordinates enclosing each object</a:t>
            </a:r>
            <a:endParaRPr sz="1800"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b="1" lang="en-GB" sz="1800">
                <a:solidFill>
                  <a:schemeClr val="lt1"/>
                </a:solidFill>
              </a:rPr>
              <a:t>Label File</a:t>
            </a:r>
            <a:r>
              <a:rPr lang="en-GB" sz="1800">
                <a:solidFill>
                  <a:schemeClr val="lt1"/>
                </a:solidFill>
              </a:rPr>
              <a:t>: Includes object type, position, dimensions and rotation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lt1"/>
                </a:solidFill>
              </a:rPr>
              <a:t>Example Dataset – KITTI</a:t>
            </a:r>
            <a:r>
              <a:rPr lang="en-GB" sz="1800">
                <a:solidFill>
                  <a:schemeClr val="lt1"/>
                </a:solidFill>
              </a:rPr>
              <a:t>:</a:t>
            </a:r>
            <a:endParaRPr sz="1800"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-GB" sz="1800">
                <a:solidFill>
                  <a:schemeClr val="lt1"/>
                </a:solidFill>
              </a:rPr>
              <a:t>Created by KIT &amp; Toyota Technological Institute</a:t>
            </a:r>
            <a:endParaRPr sz="1800"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-GB" sz="1800">
                <a:solidFill>
                  <a:schemeClr val="lt1"/>
                </a:solidFill>
              </a:rPr>
              <a:t>Urban, residential, and highway scenes</a:t>
            </a:r>
            <a:endParaRPr sz="1800"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-GB" sz="1800">
                <a:solidFill>
                  <a:schemeClr val="lt1"/>
                </a:solidFill>
              </a:rPr>
              <a:t>Classes: Car, Pedestrian, Van, Truck, etc.</a:t>
            </a:r>
            <a:endParaRPr sz="1800"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-GB" sz="1800">
                <a:solidFill>
                  <a:schemeClr val="lt1"/>
                </a:solidFill>
              </a:rPr>
              <a:t>Image resolution: </a:t>
            </a:r>
            <a:r>
              <a:rPr b="1" lang="en-GB" sz="1800">
                <a:solidFill>
                  <a:schemeClr val="lt1"/>
                </a:solidFill>
              </a:rPr>
              <a:t>1242x375</a:t>
            </a:r>
            <a:r>
              <a:rPr lang="en-GB" sz="1800">
                <a:solidFill>
                  <a:schemeClr val="lt1"/>
                </a:solidFill>
              </a:rPr>
              <a:t>, RGB PNG format</a:t>
            </a:r>
            <a:endParaRPr sz="1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C4587"/>
        </a:solid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1"/>
          <p:cNvSpPr txBox="1"/>
          <p:nvPr/>
        </p:nvSpPr>
        <p:spPr>
          <a:xfrm>
            <a:off x="2498925" y="1380075"/>
            <a:ext cx="3340500" cy="199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Image label bounding box</a:t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5" name="Google Shape;135;p21"/>
          <p:cNvSpPr txBox="1"/>
          <p:nvPr/>
        </p:nvSpPr>
        <p:spPr>
          <a:xfrm>
            <a:off x="56700" y="4824475"/>
            <a:ext cx="90873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Pg 8   Scientific Seminar</a:t>
            </a:r>
            <a:endParaRPr sz="1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6" name="Google Shape;136;p21" title="000000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163" y="237425"/>
            <a:ext cx="8619674" cy="2605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1"/>
          <p:cNvSpPr txBox="1"/>
          <p:nvPr/>
        </p:nvSpPr>
        <p:spPr>
          <a:xfrm>
            <a:off x="262175" y="3259475"/>
            <a:ext cx="86196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chemeClr val="lt1"/>
                </a:solidFill>
              </a:rPr>
              <a:t>Pedestrian 0.00 0 -0.20 712.40 143.00 810.73 307.92 1.89 0.48 1.20 1.84 1.47 8.41 0.01</a:t>
            </a:r>
            <a:endParaRPr b="1" sz="16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lt1"/>
              </a:solidFill>
            </a:endParaRPr>
          </a:p>
        </p:txBody>
      </p:sp>
      <p:sp>
        <p:nvSpPr>
          <p:cNvPr id="138" name="Google Shape;138;p21"/>
          <p:cNvSpPr txBox="1"/>
          <p:nvPr/>
        </p:nvSpPr>
        <p:spPr>
          <a:xfrm>
            <a:off x="262175" y="3698675"/>
            <a:ext cx="8619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solidFill>
                  <a:schemeClr val="lt1"/>
                </a:solidFill>
              </a:rPr>
              <a:t>type truncation occlusion alpha bbox left bbox top bbox right bbox bottom height width length x y z rotation y</a:t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139" name="Google Shape;139;p21"/>
          <p:cNvSpPr txBox="1"/>
          <p:nvPr/>
        </p:nvSpPr>
        <p:spPr>
          <a:xfrm>
            <a:off x="262175" y="2843025"/>
            <a:ext cx="86196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100"/>
              <a:t>Figure 6. A object detection dataset image.</a:t>
            </a:r>
            <a:r>
              <a:rPr lang="en-GB" sz="1100"/>
              <a:t> (Geiger et al., 2011).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aradigm">
  <a:themeElements>
    <a:clrScheme name="Paradigm">
      <a:dk1>
        <a:srgbClr val="31394D"/>
      </a:dk1>
      <a:lt1>
        <a:srgbClr val="FFFFFF"/>
      </a:lt1>
      <a:dk2>
        <a:srgbClr val="666666"/>
      </a:dk2>
      <a:lt2>
        <a:srgbClr val="626B73"/>
      </a:lt2>
      <a:accent1>
        <a:srgbClr val="002F4A"/>
      </a:accent1>
      <a:accent2>
        <a:srgbClr val="D9C4B1"/>
      </a:accent2>
      <a:accent3>
        <a:srgbClr val="EDE3DA"/>
      </a:accent3>
      <a:accent4>
        <a:srgbClr val="B85741"/>
      </a:accent4>
      <a:accent5>
        <a:srgbClr val="009384"/>
      </a:accent5>
      <a:accent6>
        <a:srgbClr val="D0F6FF"/>
      </a:accent6>
      <a:hlink>
        <a:srgbClr val="009384"/>
      </a:hlink>
      <a:folHlink>
        <a:srgbClr val="0093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